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83"/>
  </p:notesMasterIdLst>
  <p:sldIdLst>
    <p:sldId id="256" r:id="rId2"/>
    <p:sldId id="274" r:id="rId3"/>
    <p:sldId id="378" r:id="rId4"/>
    <p:sldId id="379" r:id="rId5"/>
    <p:sldId id="303" r:id="rId6"/>
    <p:sldId id="314" r:id="rId7"/>
    <p:sldId id="313" r:id="rId8"/>
    <p:sldId id="279" r:id="rId9"/>
    <p:sldId id="317" r:id="rId10"/>
    <p:sldId id="280" r:id="rId11"/>
    <p:sldId id="352" r:id="rId12"/>
    <p:sldId id="381" r:id="rId13"/>
    <p:sldId id="382" r:id="rId14"/>
    <p:sldId id="277" r:id="rId15"/>
    <p:sldId id="316" r:id="rId16"/>
    <p:sldId id="322" r:id="rId17"/>
    <p:sldId id="377" r:id="rId18"/>
    <p:sldId id="281" r:id="rId19"/>
    <p:sldId id="287" r:id="rId20"/>
    <p:sldId id="376" r:id="rId21"/>
    <p:sldId id="334" r:id="rId22"/>
    <p:sldId id="388" r:id="rId23"/>
    <p:sldId id="331" r:id="rId24"/>
    <p:sldId id="387" r:id="rId25"/>
    <p:sldId id="329" r:id="rId26"/>
    <p:sldId id="384" r:id="rId27"/>
    <p:sldId id="385" r:id="rId28"/>
    <p:sldId id="284" r:id="rId29"/>
    <p:sldId id="335" r:id="rId30"/>
    <p:sldId id="336" r:id="rId31"/>
    <p:sldId id="337" r:id="rId32"/>
    <p:sldId id="338" r:id="rId33"/>
    <p:sldId id="285" r:id="rId34"/>
    <p:sldId id="327" r:id="rId35"/>
    <p:sldId id="288" r:id="rId36"/>
    <p:sldId id="343" r:id="rId37"/>
    <p:sldId id="340" r:id="rId38"/>
    <p:sldId id="341" r:id="rId39"/>
    <p:sldId id="345" r:id="rId40"/>
    <p:sldId id="386" r:id="rId41"/>
    <p:sldId id="311" r:id="rId42"/>
    <p:sldId id="312" r:id="rId43"/>
    <p:sldId id="342" r:id="rId44"/>
    <p:sldId id="291" r:id="rId45"/>
    <p:sldId id="354" r:id="rId46"/>
    <p:sldId id="292" r:id="rId47"/>
    <p:sldId id="293" r:id="rId48"/>
    <p:sldId id="304" r:id="rId49"/>
    <p:sldId id="294" r:id="rId50"/>
    <p:sldId id="295" r:id="rId51"/>
    <p:sldId id="355" r:id="rId52"/>
    <p:sldId id="356" r:id="rId53"/>
    <p:sldId id="357" r:id="rId54"/>
    <p:sldId id="373" r:id="rId55"/>
    <p:sldId id="296" r:id="rId56"/>
    <p:sldId id="359" r:id="rId57"/>
    <p:sldId id="358" r:id="rId58"/>
    <p:sldId id="297" r:id="rId59"/>
    <p:sldId id="298" r:id="rId60"/>
    <p:sldId id="362" r:id="rId61"/>
    <p:sldId id="363" r:id="rId62"/>
    <p:sldId id="364" r:id="rId63"/>
    <p:sldId id="299" r:id="rId64"/>
    <p:sldId id="366" r:id="rId65"/>
    <p:sldId id="301" r:id="rId66"/>
    <p:sldId id="300" r:id="rId67"/>
    <p:sldId id="258" r:id="rId68"/>
    <p:sldId id="270" r:id="rId69"/>
    <p:sldId id="259" r:id="rId70"/>
    <p:sldId id="271" r:id="rId71"/>
    <p:sldId id="263" r:id="rId72"/>
    <p:sldId id="272" r:id="rId73"/>
    <p:sldId id="262" r:id="rId74"/>
    <p:sldId id="268" r:id="rId75"/>
    <p:sldId id="269" r:id="rId76"/>
    <p:sldId id="260" r:id="rId77"/>
    <p:sldId id="264" r:id="rId78"/>
    <p:sldId id="265" r:id="rId79"/>
    <p:sldId id="266" r:id="rId80"/>
    <p:sldId id="261" r:id="rId81"/>
    <p:sldId id="267" r:id="rId82"/>
  </p:sldIdLst>
  <p:sldSz cx="12192000" cy="6858000"/>
  <p:notesSz cx="7102475" cy="9388475"/>
  <p:embeddedFontLst>
    <p:embeddedFont>
      <p:font typeface="Corbel" panose="020B0503020204020204" pitchFamily="34" charset="0"/>
      <p:regular r:id="rId84"/>
      <p:bold r:id="rId85"/>
      <p:italic r:id="rId86"/>
      <p:boldItalic r:id="rId87"/>
    </p:embeddedFont>
    <p:embeddedFont>
      <p:font typeface="Nunito Sans" pitchFamily="2" charset="77"/>
      <p:regular r:id="rId88"/>
      <p:bold r:id="rId89"/>
      <p:italic r:id="rId90"/>
      <p:boldItalic r:id="rId9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5" autoAdjust="0"/>
    <p:restoredTop sz="67935" autoAdjust="0"/>
  </p:normalViewPr>
  <p:slideViewPr>
    <p:cSldViewPr snapToGrid="0">
      <p:cViewPr varScale="1">
        <p:scale>
          <a:sx n="73" d="100"/>
          <a:sy n="73" d="100"/>
        </p:scale>
        <p:origin x="18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9D524B-B13D-402E-906D-C102271D0475}"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574FB216-EB0A-4FFF-88C6-4C6CAD4AF24E}">
      <dgm:prSet/>
      <dgm:spPr/>
      <dgm:t>
        <a:bodyPr/>
        <a:lstStyle/>
        <a:p>
          <a:r>
            <a:rPr lang="en-US" dirty="0">
              <a:solidFill>
                <a:schemeClr val="bg1"/>
              </a:solidFill>
            </a:rPr>
            <a:t>Birth (1st few hours)</a:t>
          </a:r>
        </a:p>
      </dgm:t>
    </dgm:pt>
    <dgm:pt modelId="{5E687F86-C230-46B8-90DB-3D34E2A1A359}" type="parTrans" cxnId="{76B3C938-C0FA-4700-858D-B938623DC86F}">
      <dgm:prSet/>
      <dgm:spPr/>
      <dgm:t>
        <a:bodyPr/>
        <a:lstStyle/>
        <a:p>
          <a:endParaRPr lang="en-US"/>
        </a:p>
      </dgm:t>
    </dgm:pt>
    <dgm:pt modelId="{02FEA6EA-569B-4332-9CA3-E62E698BD480}" type="sibTrans" cxnId="{76B3C938-C0FA-4700-858D-B938623DC86F}">
      <dgm:prSet/>
      <dgm:spPr/>
      <dgm:t>
        <a:bodyPr/>
        <a:lstStyle/>
        <a:p>
          <a:endParaRPr lang="en-US"/>
        </a:p>
      </dgm:t>
    </dgm:pt>
    <dgm:pt modelId="{50188DA0-EE18-4971-9B91-F5F257BFBC76}">
      <dgm:prSet/>
      <dgm:spPr/>
      <dgm:t>
        <a:bodyPr/>
        <a:lstStyle/>
        <a:p>
          <a:r>
            <a:rPr lang="en-US" baseline="0"/>
            <a:t>Comprehensive history and physical assessment</a:t>
          </a:r>
          <a:endParaRPr lang="en-US"/>
        </a:p>
      </dgm:t>
    </dgm:pt>
    <dgm:pt modelId="{73FD79CB-7D43-4733-988C-4544632F18BA}" type="parTrans" cxnId="{07D97833-1515-4456-B577-D5367DD2806F}">
      <dgm:prSet/>
      <dgm:spPr/>
      <dgm:t>
        <a:bodyPr/>
        <a:lstStyle/>
        <a:p>
          <a:endParaRPr lang="en-US"/>
        </a:p>
      </dgm:t>
    </dgm:pt>
    <dgm:pt modelId="{653DB394-5F99-4328-A53D-9DB8BE7C783B}" type="sibTrans" cxnId="{07D97833-1515-4456-B577-D5367DD2806F}">
      <dgm:prSet/>
      <dgm:spPr/>
      <dgm:t>
        <a:bodyPr/>
        <a:lstStyle/>
        <a:p>
          <a:endParaRPr lang="en-US"/>
        </a:p>
      </dgm:t>
    </dgm:pt>
    <dgm:pt modelId="{75A1C3E1-3338-4F3D-96C9-F5CE0BCA4E15}">
      <dgm:prSet/>
      <dgm:spPr/>
      <dgm:t>
        <a:bodyPr/>
        <a:lstStyle/>
        <a:p>
          <a:r>
            <a:rPr lang="en-US" dirty="0">
              <a:solidFill>
                <a:schemeClr val="bg1"/>
              </a:solidFill>
            </a:rPr>
            <a:t>Hospital discharge</a:t>
          </a:r>
        </a:p>
      </dgm:t>
    </dgm:pt>
    <dgm:pt modelId="{8735A55D-9D04-4DDA-AC75-FE5EE762999A}" type="parTrans" cxnId="{FE71C5B0-C39D-4B31-AED4-8C7FE4E235B0}">
      <dgm:prSet/>
      <dgm:spPr/>
      <dgm:t>
        <a:bodyPr/>
        <a:lstStyle/>
        <a:p>
          <a:endParaRPr lang="en-US"/>
        </a:p>
      </dgm:t>
    </dgm:pt>
    <dgm:pt modelId="{9112FE8F-D46C-450D-9C21-8517DF57903F}" type="sibTrans" cxnId="{FE71C5B0-C39D-4B31-AED4-8C7FE4E235B0}">
      <dgm:prSet/>
      <dgm:spPr/>
      <dgm:t>
        <a:bodyPr/>
        <a:lstStyle/>
        <a:p>
          <a:endParaRPr lang="en-US"/>
        </a:p>
      </dgm:t>
    </dgm:pt>
    <dgm:pt modelId="{97F78084-8542-4F7A-B593-5F3FFB764B91}">
      <dgm:prSet/>
      <dgm:spPr/>
      <dgm:t>
        <a:bodyPr/>
        <a:lstStyle/>
        <a:p>
          <a:r>
            <a:rPr lang="en-US" baseline="0"/>
            <a:t>Weight and jaundice</a:t>
          </a:r>
          <a:endParaRPr lang="en-US"/>
        </a:p>
      </dgm:t>
    </dgm:pt>
    <dgm:pt modelId="{6C226BE4-E0C1-4647-BB88-5B1E109AC5D4}" type="parTrans" cxnId="{7EE6438B-1E52-44B1-AFC5-F3D64BB712D2}">
      <dgm:prSet/>
      <dgm:spPr/>
      <dgm:t>
        <a:bodyPr/>
        <a:lstStyle/>
        <a:p>
          <a:endParaRPr lang="en-US"/>
        </a:p>
      </dgm:t>
    </dgm:pt>
    <dgm:pt modelId="{92A1DE6C-A5F9-43C6-BF2B-08C3076C846A}" type="sibTrans" cxnId="{7EE6438B-1E52-44B1-AFC5-F3D64BB712D2}">
      <dgm:prSet/>
      <dgm:spPr/>
      <dgm:t>
        <a:bodyPr/>
        <a:lstStyle/>
        <a:p>
          <a:endParaRPr lang="en-US"/>
        </a:p>
      </dgm:t>
    </dgm:pt>
    <dgm:pt modelId="{2CF79B7D-0480-4954-AAAE-0D55F57277EE}">
      <dgm:prSet/>
      <dgm:spPr/>
      <dgm:t>
        <a:bodyPr/>
        <a:lstStyle/>
        <a:p>
          <a:r>
            <a:rPr lang="en-US" baseline="0"/>
            <a:t>Recheck admission findings</a:t>
          </a:r>
          <a:endParaRPr lang="en-US"/>
        </a:p>
      </dgm:t>
    </dgm:pt>
    <dgm:pt modelId="{4C720650-A456-40D0-A3DB-AEDA48EECDA1}" type="parTrans" cxnId="{698E0D7A-B455-412B-9018-39C7D0CAC67C}">
      <dgm:prSet/>
      <dgm:spPr/>
      <dgm:t>
        <a:bodyPr/>
        <a:lstStyle/>
        <a:p>
          <a:endParaRPr lang="en-US"/>
        </a:p>
      </dgm:t>
    </dgm:pt>
    <dgm:pt modelId="{4DE1C46A-85C6-450C-988D-3D29A19B0A6B}" type="sibTrans" cxnId="{698E0D7A-B455-412B-9018-39C7D0CAC67C}">
      <dgm:prSet/>
      <dgm:spPr/>
      <dgm:t>
        <a:bodyPr/>
        <a:lstStyle/>
        <a:p>
          <a:endParaRPr lang="en-US"/>
        </a:p>
      </dgm:t>
    </dgm:pt>
    <dgm:pt modelId="{E165C13A-9AA6-4B32-80E3-BD2FF2763995}">
      <dgm:prSet/>
      <dgm:spPr/>
      <dgm:t>
        <a:bodyPr/>
        <a:lstStyle/>
        <a:p>
          <a:r>
            <a:rPr lang="en-US" dirty="0">
              <a:solidFill>
                <a:schemeClr val="bg1"/>
              </a:solidFill>
            </a:rPr>
            <a:t>3-4 days of life </a:t>
          </a:r>
        </a:p>
      </dgm:t>
    </dgm:pt>
    <dgm:pt modelId="{DEF83D25-8CA4-4D20-BFB5-87D57315E72B}" type="parTrans" cxnId="{B3233AAC-EDB6-401C-B3F2-F9EC96F9E0B9}">
      <dgm:prSet/>
      <dgm:spPr/>
      <dgm:t>
        <a:bodyPr/>
        <a:lstStyle/>
        <a:p>
          <a:endParaRPr lang="en-US"/>
        </a:p>
      </dgm:t>
    </dgm:pt>
    <dgm:pt modelId="{35E19218-0EB5-4F14-ABAC-9A6D94D45228}" type="sibTrans" cxnId="{B3233AAC-EDB6-401C-B3F2-F9EC96F9E0B9}">
      <dgm:prSet/>
      <dgm:spPr/>
      <dgm:t>
        <a:bodyPr/>
        <a:lstStyle/>
        <a:p>
          <a:endParaRPr lang="en-US"/>
        </a:p>
      </dgm:t>
    </dgm:pt>
    <dgm:pt modelId="{D7B0FE32-4B22-46D9-9C94-080E7A1FC65F}">
      <dgm:prSet/>
      <dgm:spPr/>
      <dgm:t>
        <a:bodyPr/>
        <a:lstStyle/>
        <a:p>
          <a:r>
            <a:rPr lang="en-US" baseline="0"/>
            <a:t>Weight and jaundice, feeding assessment</a:t>
          </a:r>
          <a:endParaRPr lang="en-US"/>
        </a:p>
      </dgm:t>
    </dgm:pt>
    <dgm:pt modelId="{044F0473-1D87-4EF2-8837-83AC92798025}" type="parTrans" cxnId="{2CFF1204-BACE-48BB-8887-CB3C25EA68A4}">
      <dgm:prSet/>
      <dgm:spPr/>
      <dgm:t>
        <a:bodyPr/>
        <a:lstStyle/>
        <a:p>
          <a:endParaRPr lang="en-US"/>
        </a:p>
      </dgm:t>
    </dgm:pt>
    <dgm:pt modelId="{445687C8-DBAB-4A72-B967-D6EFD16241A9}" type="sibTrans" cxnId="{2CFF1204-BACE-48BB-8887-CB3C25EA68A4}">
      <dgm:prSet/>
      <dgm:spPr/>
      <dgm:t>
        <a:bodyPr/>
        <a:lstStyle/>
        <a:p>
          <a:endParaRPr lang="en-US"/>
        </a:p>
      </dgm:t>
    </dgm:pt>
    <dgm:pt modelId="{A4639A40-9354-4220-835D-0ABB09C1C72B}">
      <dgm:prSet/>
      <dgm:spPr/>
      <dgm:t>
        <a:bodyPr/>
        <a:lstStyle/>
        <a:p>
          <a:r>
            <a:rPr lang="en-US" dirty="0">
              <a:solidFill>
                <a:schemeClr val="bg1"/>
              </a:solidFill>
            </a:rPr>
            <a:t>2 Weeks of life</a:t>
          </a:r>
        </a:p>
      </dgm:t>
    </dgm:pt>
    <dgm:pt modelId="{C0D91151-948D-476B-B8A5-EABA856FE7B4}" type="parTrans" cxnId="{1B0D1C12-1DA7-4FF5-BEE0-ADE2016096CE}">
      <dgm:prSet/>
      <dgm:spPr/>
      <dgm:t>
        <a:bodyPr/>
        <a:lstStyle/>
        <a:p>
          <a:endParaRPr lang="en-US"/>
        </a:p>
      </dgm:t>
    </dgm:pt>
    <dgm:pt modelId="{87F8E949-AB3C-4426-80DE-32B117AAEA02}" type="sibTrans" cxnId="{1B0D1C12-1DA7-4FF5-BEE0-ADE2016096CE}">
      <dgm:prSet/>
      <dgm:spPr/>
      <dgm:t>
        <a:bodyPr/>
        <a:lstStyle/>
        <a:p>
          <a:endParaRPr lang="en-US"/>
        </a:p>
      </dgm:t>
    </dgm:pt>
    <dgm:pt modelId="{395AFEE3-CA07-4EAC-856B-B2B657319D73}">
      <dgm:prSet/>
      <dgm:spPr/>
      <dgm:t>
        <a:bodyPr/>
        <a:lstStyle/>
        <a:p>
          <a:r>
            <a:rPr lang="en-US" baseline="0"/>
            <a:t>Weight check, feeding follow up</a:t>
          </a:r>
          <a:endParaRPr lang="en-US"/>
        </a:p>
      </dgm:t>
    </dgm:pt>
    <dgm:pt modelId="{1DF7A732-EB6A-4F38-ABC6-423C800E37ED}" type="parTrans" cxnId="{ED944C56-A023-4FFE-9AFC-7A9BBA318C4F}">
      <dgm:prSet/>
      <dgm:spPr/>
      <dgm:t>
        <a:bodyPr/>
        <a:lstStyle/>
        <a:p>
          <a:endParaRPr lang="en-US"/>
        </a:p>
      </dgm:t>
    </dgm:pt>
    <dgm:pt modelId="{E75BC770-256A-47B4-B0D9-62D7DCDE1A78}" type="sibTrans" cxnId="{ED944C56-A023-4FFE-9AFC-7A9BBA318C4F}">
      <dgm:prSet/>
      <dgm:spPr/>
      <dgm:t>
        <a:bodyPr/>
        <a:lstStyle/>
        <a:p>
          <a:endParaRPr lang="en-US"/>
        </a:p>
      </dgm:t>
    </dgm:pt>
    <dgm:pt modelId="{E9886722-E972-43FF-BAEC-1A166127FBF0}">
      <dgm:prSet/>
      <dgm:spPr/>
      <dgm:t>
        <a:bodyPr/>
        <a:lstStyle/>
        <a:p>
          <a:r>
            <a:rPr lang="en-US" baseline="0"/>
            <a:t>Repeat newborn screening exams</a:t>
          </a:r>
          <a:endParaRPr lang="en-US"/>
        </a:p>
      </dgm:t>
    </dgm:pt>
    <dgm:pt modelId="{464A496C-D096-4EDB-BEEF-E0B086E596B4}" type="parTrans" cxnId="{50B1834D-4ADD-4989-A5E2-6BB41F831E69}">
      <dgm:prSet/>
      <dgm:spPr/>
      <dgm:t>
        <a:bodyPr/>
        <a:lstStyle/>
        <a:p>
          <a:endParaRPr lang="en-US"/>
        </a:p>
      </dgm:t>
    </dgm:pt>
    <dgm:pt modelId="{1D0DF0A8-909C-4B14-8916-AF2ED82F7E59}" type="sibTrans" cxnId="{50B1834D-4ADD-4989-A5E2-6BB41F831E69}">
      <dgm:prSet/>
      <dgm:spPr/>
      <dgm:t>
        <a:bodyPr/>
        <a:lstStyle/>
        <a:p>
          <a:endParaRPr lang="en-US"/>
        </a:p>
      </dgm:t>
    </dgm:pt>
    <dgm:pt modelId="{DC78261C-E898-463C-8D75-7E756BB1C37D}">
      <dgm:prSet/>
      <dgm:spPr/>
      <dgm:t>
        <a:bodyPr/>
        <a:lstStyle/>
        <a:p>
          <a:r>
            <a:rPr lang="en-US" dirty="0">
              <a:solidFill>
                <a:schemeClr val="bg1"/>
              </a:solidFill>
            </a:rPr>
            <a:t>1 month</a:t>
          </a:r>
        </a:p>
      </dgm:t>
    </dgm:pt>
    <dgm:pt modelId="{482305F2-4B31-4C8A-A3C1-50E5209A61AC}" type="parTrans" cxnId="{800B42F6-19D1-4BC9-877E-479E7DC5AA48}">
      <dgm:prSet/>
      <dgm:spPr/>
      <dgm:t>
        <a:bodyPr/>
        <a:lstStyle/>
        <a:p>
          <a:endParaRPr lang="en-US"/>
        </a:p>
      </dgm:t>
    </dgm:pt>
    <dgm:pt modelId="{38C3A4DA-707D-4486-B18D-41BBDF42AE7A}" type="sibTrans" cxnId="{800B42F6-19D1-4BC9-877E-479E7DC5AA48}">
      <dgm:prSet/>
      <dgm:spPr/>
      <dgm:t>
        <a:bodyPr/>
        <a:lstStyle/>
        <a:p>
          <a:endParaRPr lang="en-US"/>
        </a:p>
      </dgm:t>
    </dgm:pt>
    <dgm:pt modelId="{4A44BBF7-9396-41E9-B397-F79662D30EAE}">
      <dgm:prSet/>
      <dgm:spPr/>
      <dgm:t>
        <a:bodyPr/>
        <a:lstStyle/>
        <a:p>
          <a:r>
            <a:rPr lang="en-US" baseline="0"/>
            <a:t>Weight check, feeding follow up</a:t>
          </a:r>
          <a:endParaRPr lang="en-US"/>
        </a:p>
      </dgm:t>
    </dgm:pt>
    <dgm:pt modelId="{4225A329-376D-41DB-8488-F1390561FCC0}" type="parTrans" cxnId="{8A93A9E0-CB60-43C5-80BF-ACC98CB740AC}">
      <dgm:prSet/>
      <dgm:spPr/>
      <dgm:t>
        <a:bodyPr/>
        <a:lstStyle/>
        <a:p>
          <a:endParaRPr lang="en-US"/>
        </a:p>
      </dgm:t>
    </dgm:pt>
    <dgm:pt modelId="{687B1117-DEC5-4C6B-9AE8-9F02BBED4368}" type="sibTrans" cxnId="{8A93A9E0-CB60-43C5-80BF-ACC98CB740AC}">
      <dgm:prSet/>
      <dgm:spPr/>
      <dgm:t>
        <a:bodyPr/>
        <a:lstStyle/>
        <a:p>
          <a:endParaRPr lang="en-US"/>
        </a:p>
      </dgm:t>
    </dgm:pt>
    <dgm:pt modelId="{B67CBB53-5C35-4106-9FB4-75E583BA1386}">
      <dgm:prSet/>
      <dgm:spPr/>
      <dgm:t>
        <a:bodyPr/>
        <a:lstStyle/>
        <a:p>
          <a:r>
            <a:rPr lang="en-US" baseline="0"/>
            <a:t>Newborn screening exam results</a:t>
          </a:r>
          <a:endParaRPr lang="en-US"/>
        </a:p>
      </dgm:t>
    </dgm:pt>
    <dgm:pt modelId="{2FC6FC8B-F986-4F7C-954A-C65A0945C8CF}" type="parTrans" cxnId="{09685F35-7CE4-4E82-9624-DDCA23C764FE}">
      <dgm:prSet/>
      <dgm:spPr/>
      <dgm:t>
        <a:bodyPr/>
        <a:lstStyle/>
        <a:p>
          <a:endParaRPr lang="en-US"/>
        </a:p>
      </dgm:t>
    </dgm:pt>
    <dgm:pt modelId="{1D7031A8-1249-4845-B39F-1EEDD2FFEEA5}" type="sibTrans" cxnId="{09685F35-7CE4-4E82-9624-DDCA23C764FE}">
      <dgm:prSet/>
      <dgm:spPr/>
      <dgm:t>
        <a:bodyPr/>
        <a:lstStyle/>
        <a:p>
          <a:endParaRPr lang="en-US"/>
        </a:p>
      </dgm:t>
    </dgm:pt>
    <dgm:pt modelId="{CBE6E175-4B06-4FFD-B70D-A96F49BC9561}" type="pres">
      <dgm:prSet presAssocID="{A29D524B-B13D-402E-906D-C102271D0475}" presName="linear" presStyleCnt="0">
        <dgm:presLayoutVars>
          <dgm:dir/>
          <dgm:animLvl val="lvl"/>
          <dgm:resizeHandles val="exact"/>
        </dgm:presLayoutVars>
      </dgm:prSet>
      <dgm:spPr/>
    </dgm:pt>
    <dgm:pt modelId="{5A3C101C-A175-4A3E-B2BE-D99479DE06BE}" type="pres">
      <dgm:prSet presAssocID="{574FB216-EB0A-4FFF-88C6-4C6CAD4AF24E}" presName="parentLin" presStyleCnt="0"/>
      <dgm:spPr/>
    </dgm:pt>
    <dgm:pt modelId="{CD8EFFAF-0A4A-4269-9090-AA7F150E199B}" type="pres">
      <dgm:prSet presAssocID="{574FB216-EB0A-4FFF-88C6-4C6CAD4AF24E}" presName="parentLeftMargin" presStyleLbl="node1" presStyleIdx="0" presStyleCnt="5"/>
      <dgm:spPr/>
    </dgm:pt>
    <dgm:pt modelId="{D08C9235-7D4F-48A0-BF6E-F01DD57CAAC1}" type="pres">
      <dgm:prSet presAssocID="{574FB216-EB0A-4FFF-88C6-4C6CAD4AF24E}" presName="parentText" presStyleLbl="node1" presStyleIdx="0" presStyleCnt="5">
        <dgm:presLayoutVars>
          <dgm:chMax val="0"/>
          <dgm:bulletEnabled val="1"/>
        </dgm:presLayoutVars>
      </dgm:prSet>
      <dgm:spPr/>
    </dgm:pt>
    <dgm:pt modelId="{A9DE0F7F-15E3-479F-AD9A-83ACB53E687F}" type="pres">
      <dgm:prSet presAssocID="{574FB216-EB0A-4FFF-88C6-4C6CAD4AF24E}" presName="negativeSpace" presStyleCnt="0"/>
      <dgm:spPr/>
    </dgm:pt>
    <dgm:pt modelId="{91C53ACA-71E1-4A90-BAA8-69FEF1B555F4}" type="pres">
      <dgm:prSet presAssocID="{574FB216-EB0A-4FFF-88C6-4C6CAD4AF24E}" presName="childText" presStyleLbl="conFgAcc1" presStyleIdx="0" presStyleCnt="5">
        <dgm:presLayoutVars>
          <dgm:bulletEnabled val="1"/>
        </dgm:presLayoutVars>
      </dgm:prSet>
      <dgm:spPr/>
    </dgm:pt>
    <dgm:pt modelId="{AE0319A8-9009-4916-8459-48E01CAA7E2B}" type="pres">
      <dgm:prSet presAssocID="{02FEA6EA-569B-4332-9CA3-E62E698BD480}" presName="spaceBetweenRectangles" presStyleCnt="0"/>
      <dgm:spPr/>
    </dgm:pt>
    <dgm:pt modelId="{51A6FAB1-3992-43FA-AD0E-A68E665F493F}" type="pres">
      <dgm:prSet presAssocID="{75A1C3E1-3338-4F3D-96C9-F5CE0BCA4E15}" presName="parentLin" presStyleCnt="0"/>
      <dgm:spPr/>
    </dgm:pt>
    <dgm:pt modelId="{A68E4ABB-5301-4AAA-A280-077C44B2622E}" type="pres">
      <dgm:prSet presAssocID="{75A1C3E1-3338-4F3D-96C9-F5CE0BCA4E15}" presName="parentLeftMargin" presStyleLbl="node1" presStyleIdx="0" presStyleCnt="5"/>
      <dgm:spPr/>
    </dgm:pt>
    <dgm:pt modelId="{716855C9-CF92-4C1C-BD99-1503E96E4D51}" type="pres">
      <dgm:prSet presAssocID="{75A1C3E1-3338-4F3D-96C9-F5CE0BCA4E15}" presName="parentText" presStyleLbl="node1" presStyleIdx="1" presStyleCnt="5">
        <dgm:presLayoutVars>
          <dgm:chMax val="0"/>
          <dgm:bulletEnabled val="1"/>
        </dgm:presLayoutVars>
      </dgm:prSet>
      <dgm:spPr/>
    </dgm:pt>
    <dgm:pt modelId="{B25DAE0B-934C-473A-9145-28949CBF03A8}" type="pres">
      <dgm:prSet presAssocID="{75A1C3E1-3338-4F3D-96C9-F5CE0BCA4E15}" presName="negativeSpace" presStyleCnt="0"/>
      <dgm:spPr/>
    </dgm:pt>
    <dgm:pt modelId="{9208EAF0-A9FC-49AD-9D78-7A588C527597}" type="pres">
      <dgm:prSet presAssocID="{75A1C3E1-3338-4F3D-96C9-F5CE0BCA4E15}" presName="childText" presStyleLbl="conFgAcc1" presStyleIdx="1" presStyleCnt="5">
        <dgm:presLayoutVars>
          <dgm:bulletEnabled val="1"/>
        </dgm:presLayoutVars>
      </dgm:prSet>
      <dgm:spPr/>
    </dgm:pt>
    <dgm:pt modelId="{43D93934-027A-443E-B258-243C6908AE90}" type="pres">
      <dgm:prSet presAssocID="{9112FE8F-D46C-450D-9C21-8517DF57903F}" presName="spaceBetweenRectangles" presStyleCnt="0"/>
      <dgm:spPr/>
    </dgm:pt>
    <dgm:pt modelId="{428FD843-1443-48A6-ACD5-C5033924342F}" type="pres">
      <dgm:prSet presAssocID="{E165C13A-9AA6-4B32-80E3-BD2FF2763995}" presName="parentLin" presStyleCnt="0"/>
      <dgm:spPr/>
    </dgm:pt>
    <dgm:pt modelId="{1981290C-3C3A-4940-A0B0-E9FC1CEC4D17}" type="pres">
      <dgm:prSet presAssocID="{E165C13A-9AA6-4B32-80E3-BD2FF2763995}" presName="parentLeftMargin" presStyleLbl="node1" presStyleIdx="1" presStyleCnt="5"/>
      <dgm:spPr/>
    </dgm:pt>
    <dgm:pt modelId="{9543A1C5-3336-419D-8AF0-884F22E2D29D}" type="pres">
      <dgm:prSet presAssocID="{E165C13A-9AA6-4B32-80E3-BD2FF2763995}" presName="parentText" presStyleLbl="node1" presStyleIdx="2" presStyleCnt="5">
        <dgm:presLayoutVars>
          <dgm:chMax val="0"/>
          <dgm:bulletEnabled val="1"/>
        </dgm:presLayoutVars>
      </dgm:prSet>
      <dgm:spPr/>
    </dgm:pt>
    <dgm:pt modelId="{1C3C3BE1-25EA-441B-B8B2-DF287E3340BA}" type="pres">
      <dgm:prSet presAssocID="{E165C13A-9AA6-4B32-80E3-BD2FF2763995}" presName="negativeSpace" presStyleCnt="0"/>
      <dgm:spPr/>
    </dgm:pt>
    <dgm:pt modelId="{1AD81473-8446-471E-8521-72CF00867C37}" type="pres">
      <dgm:prSet presAssocID="{E165C13A-9AA6-4B32-80E3-BD2FF2763995}" presName="childText" presStyleLbl="conFgAcc1" presStyleIdx="2" presStyleCnt="5">
        <dgm:presLayoutVars>
          <dgm:bulletEnabled val="1"/>
        </dgm:presLayoutVars>
      </dgm:prSet>
      <dgm:spPr/>
    </dgm:pt>
    <dgm:pt modelId="{78C547F4-5EFC-4347-8557-347F55F4D8F1}" type="pres">
      <dgm:prSet presAssocID="{35E19218-0EB5-4F14-ABAC-9A6D94D45228}" presName="spaceBetweenRectangles" presStyleCnt="0"/>
      <dgm:spPr/>
    </dgm:pt>
    <dgm:pt modelId="{54ED2280-4363-4505-80ED-603AA177AE46}" type="pres">
      <dgm:prSet presAssocID="{A4639A40-9354-4220-835D-0ABB09C1C72B}" presName="parentLin" presStyleCnt="0"/>
      <dgm:spPr/>
    </dgm:pt>
    <dgm:pt modelId="{26B1D4D2-82E8-4E99-B2CE-C283CEE0C4FC}" type="pres">
      <dgm:prSet presAssocID="{A4639A40-9354-4220-835D-0ABB09C1C72B}" presName="parentLeftMargin" presStyleLbl="node1" presStyleIdx="2" presStyleCnt="5"/>
      <dgm:spPr/>
    </dgm:pt>
    <dgm:pt modelId="{B8FDD683-1DCF-47BD-A16F-EABACB1F673B}" type="pres">
      <dgm:prSet presAssocID="{A4639A40-9354-4220-835D-0ABB09C1C72B}" presName="parentText" presStyleLbl="node1" presStyleIdx="3" presStyleCnt="5">
        <dgm:presLayoutVars>
          <dgm:chMax val="0"/>
          <dgm:bulletEnabled val="1"/>
        </dgm:presLayoutVars>
      </dgm:prSet>
      <dgm:spPr/>
    </dgm:pt>
    <dgm:pt modelId="{93215B03-B3FF-46AF-ADAE-C95802805D79}" type="pres">
      <dgm:prSet presAssocID="{A4639A40-9354-4220-835D-0ABB09C1C72B}" presName="negativeSpace" presStyleCnt="0"/>
      <dgm:spPr/>
    </dgm:pt>
    <dgm:pt modelId="{8EEF9C51-A630-4E2F-A563-568D3D1BFA63}" type="pres">
      <dgm:prSet presAssocID="{A4639A40-9354-4220-835D-0ABB09C1C72B}" presName="childText" presStyleLbl="conFgAcc1" presStyleIdx="3" presStyleCnt="5">
        <dgm:presLayoutVars>
          <dgm:bulletEnabled val="1"/>
        </dgm:presLayoutVars>
      </dgm:prSet>
      <dgm:spPr/>
    </dgm:pt>
    <dgm:pt modelId="{398A371B-60B9-4FDB-BBAB-FAC7FDFD5829}" type="pres">
      <dgm:prSet presAssocID="{87F8E949-AB3C-4426-80DE-32B117AAEA02}" presName="spaceBetweenRectangles" presStyleCnt="0"/>
      <dgm:spPr/>
    </dgm:pt>
    <dgm:pt modelId="{B3E4F7F3-E0C9-4E0A-B9C4-2F7B3C5879E3}" type="pres">
      <dgm:prSet presAssocID="{DC78261C-E898-463C-8D75-7E756BB1C37D}" presName="parentLin" presStyleCnt="0"/>
      <dgm:spPr/>
    </dgm:pt>
    <dgm:pt modelId="{3EA1D645-914B-41AF-8D7F-461DE671D05E}" type="pres">
      <dgm:prSet presAssocID="{DC78261C-E898-463C-8D75-7E756BB1C37D}" presName="parentLeftMargin" presStyleLbl="node1" presStyleIdx="3" presStyleCnt="5"/>
      <dgm:spPr/>
    </dgm:pt>
    <dgm:pt modelId="{C82AAC11-80BC-4939-9BF5-8225D6B73676}" type="pres">
      <dgm:prSet presAssocID="{DC78261C-E898-463C-8D75-7E756BB1C37D}" presName="parentText" presStyleLbl="node1" presStyleIdx="4" presStyleCnt="5">
        <dgm:presLayoutVars>
          <dgm:chMax val="0"/>
          <dgm:bulletEnabled val="1"/>
        </dgm:presLayoutVars>
      </dgm:prSet>
      <dgm:spPr/>
    </dgm:pt>
    <dgm:pt modelId="{1D9B5B33-1CA1-48AD-AAB6-D0BA2E3F7EF7}" type="pres">
      <dgm:prSet presAssocID="{DC78261C-E898-463C-8D75-7E756BB1C37D}" presName="negativeSpace" presStyleCnt="0"/>
      <dgm:spPr/>
    </dgm:pt>
    <dgm:pt modelId="{006DF4C2-9B8F-4219-8C4F-05A1634149A3}" type="pres">
      <dgm:prSet presAssocID="{DC78261C-E898-463C-8D75-7E756BB1C37D}" presName="childText" presStyleLbl="conFgAcc1" presStyleIdx="4" presStyleCnt="5">
        <dgm:presLayoutVars>
          <dgm:bulletEnabled val="1"/>
        </dgm:presLayoutVars>
      </dgm:prSet>
      <dgm:spPr/>
    </dgm:pt>
  </dgm:ptLst>
  <dgm:cxnLst>
    <dgm:cxn modelId="{2CFF1204-BACE-48BB-8887-CB3C25EA68A4}" srcId="{E165C13A-9AA6-4B32-80E3-BD2FF2763995}" destId="{D7B0FE32-4B22-46D9-9C94-080E7A1FC65F}" srcOrd="0" destOrd="0" parTransId="{044F0473-1D87-4EF2-8837-83AC92798025}" sibTransId="{445687C8-DBAB-4A72-B967-D6EFD16241A9}"/>
    <dgm:cxn modelId="{1B0D1C12-1DA7-4FF5-BEE0-ADE2016096CE}" srcId="{A29D524B-B13D-402E-906D-C102271D0475}" destId="{A4639A40-9354-4220-835D-0ABB09C1C72B}" srcOrd="3" destOrd="0" parTransId="{C0D91151-948D-476B-B8A5-EABA856FE7B4}" sibTransId="{87F8E949-AB3C-4426-80DE-32B117AAEA02}"/>
    <dgm:cxn modelId="{FE2E8B17-24D9-4788-9805-ED3F84672951}" type="presOf" srcId="{97F78084-8542-4F7A-B593-5F3FFB764B91}" destId="{9208EAF0-A9FC-49AD-9D78-7A588C527597}" srcOrd="0" destOrd="0" presId="urn:microsoft.com/office/officeart/2005/8/layout/list1"/>
    <dgm:cxn modelId="{744F5424-0004-480A-8B0D-6FA10E02F3AA}" type="presOf" srcId="{4A44BBF7-9396-41E9-B397-F79662D30EAE}" destId="{006DF4C2-9B8F-4219-8C4F-05A1634149A3}" srcOrd="0" destOrd="0" presId="urn:microsoft.com/office/officeart/2005/8/layout/list1"/>
    <dgm:cxn modelId="{1719FB28-C534-4EC1-91EC-97ABB75D246E}" type="presOf" srcId="{DC78261C-E898-463C-8D75-7E756BB1C37D}" destId="{3EA1D645-914B-41AF-8D7F-461DE671D05E}" srcOrd="0" destOrd="0" presId="urn:microsoft.com/office/officeart/2005/8/layout/list1"/>
    <dgm:cxn modelId="{40325B29-0954-437F-A822-B33EFFDDFB81}" type="presOf" srcId="{DC78261C-E898-463C-8D75-7E756BB1C37D}" destId="{C82AAC11-80BC-4939-9BF5-8225D6B73676}" srcOrd="1" destOrd="0" presId="urn:microsoft.com/office/officeart/2005/8/layout/list1"/>
    <dgm:cxn modelId="{5758E030-ACC8-49FF-90CB-C7EEC538269B}" type="presOf" srcId="{A29D524B-B13D-402E-906D-C102271D0475}" destId="{CBE6E175-4B06-4FFD-B70D-A96F49BC9561}" srcOrd="0" destOrd="0" presId="urn:microsoft.com/office/officeart/2005/8/layout/list1"/>
    <dgm:cxn modelId="{07D97833-1515-4456-B577-D5367DD2806F}" srcId="{574FB216-EB0A-4FFF-88C6-4C6CAD4AF24E}" destId="{50188DA0-EE18-4971-9B91-F5F257BFBC76}" srcOrd="0" destOrd="0" parTransId="{73FD79CB-7D43-4733-988C-4544632F18BA}" sibTransId="{653DB394-5F99-4328-A53D-9DB8BE7C783B}"/>
    <dgm:cxn modelId="{09685F35-7CE4-4E82-9624-DDCA23C764FE}" srcId="{DC78261C-E898-463C-8D75-7E756BB1C37D}" destId="{B67CBB53-5C35-4106-9FB4-75E583BA1386}" srcOrd="1" destOrd="0" parTransId="{2FC6FC8B-F986-4F7C-954A-C65A0945C8CF}" sibTransId="{1D7031A8-1249-4845-B39F-1EEDD2FFEEA5}"/>
    <dgm:cxn modelId="{76B3C938-C0FA-4700-858D-B938623DC86F}" srcId="{A29D524B-B13D-402E-906D-C102271D0475}" destId="{574FB216-EB0A-4FFF-88C6-4C6CAD4AF24E}" srcOrd="0" destOrd="0" parTransId="{5E687F86-C230-46B8-90DB-3D34E2A1A359}" sibTransId="{02FEA6EA-569B-4332-9CA3-E62E698BD480}"/>
    <dgm:cxn modelId="{FFB8CE49-46F6-42C0-946C-984A5B6086C7}" type="presOf" srcId="{75A1C3E1-3338-4F3D-96C9-F5CE0BCA4E15}" destId="{A68E4ABB-5301-4AAA-A280-077C44B2622E}" srcOrd="0" destOrd="0" presId="urn:microsoft.com/office/officeart/2005/8/layout/list1"/>
    <dgm:cxn modelId="{50B1834D-4ADD-4989-A5E2-6BB41F831E69}" srcId="{A4639A40-9354-4220-835D-0ABB09C1C72B}" destId="{E9886722-E972-43FF-BAEC-1A166127FBF0}" srcOrd="1" destOrd="0" parTransId="{464A496C-D096-4EDB-BEEF-E0B086E596B4}" sibTransId="{1D0DF0A8-909C-4B14-8916-AF2ED82F7E59}"/>
    <dgm:cxn modelId="{ED944C56-A023-4FFE-9AFC-7A9BBA318C4F}" srcId="{A4639A40-9354-4220-835D-0ABB09C1C72B}" destId="{395AFEE3-CA07-4EAC-856B-B2B657319D73}" srcOrd="0" destOrd="0" parTransId="{1DF7A732-EB6A-4F38-ABC6-423C800E37ED}" sibTransId="{E75BC770-256A-47B4-B0D9-62D7DCDE1A78}"/>
    <dgm:cxn modelId="{B034E362-6E14-45CA-8D1B-846A95F02146}" type="presOf" srcId="{2CF79B7D-0480-4954-AAAE-0D55F57277EE}" destId="{9208EAF0-A9FC-49AD-9D78-7A588C527597}" srcOrd="0" destOrd="1" presId="urn:microsoft.com/office/officeart/2005/8/layout/list1"/>
    <dgm:cxn modelId="{AB22436F-2BC1-4F65-94CC-A359DDADFBEE}" type="presOf" srcId="{E165C13A-9AA6-4B32-80E3-BD2FF2763995}" destId="{1981290C-3C3A-4940-A0B0-E9FC1CEC4D17}" srcOrd="0" destOrd="0" presId="urn:microsoft.com/office/officeart/2005/8/layout/list1"/>
    <dgm:cxn modelId="{1F0B3B77-BB39-4D6D-804E-AE43154C71EB}" type="presOf" srcId="{D7B0FE32-4B22-46D9-9C94-080E7A1FC65F}" destId="{1AD81473-8446-471E-8521-72CF00867C37}" srcOrd="0" destOrd="0" presId="urn:microsoft.com/office/officeart/2005/8/layout/list1"/>
    <dgm:cxn modelId="{698E0D7A-B455-412B-9018-39C7D0CAC67C}" srcId="{75A1C3E1-3338-4F3D-96C9-F5CE0BCA4E15}" destId="{2CF79B7D-0480-4954-AAAE-0D55F57277EE}" srcOrd="1" destOrd="0" parTransId="{4C720650-A456-40D0-A3DB-AEDA48EECDA1}" sibTransId="{4DE1C46A-85C6-450C-988D-3D29A19B0A6B}"/>
    <dgm:cxn modelId="{E1AD2A7A-1794-4727-9A24-6C18A08D56FC}" type="presOf" srcId="{A4639A40-9354-4220-835D-0ABB09C1C72B}" destId="{26B1D4D2-82E8-4E99-B2CE-C283CEE0C4FC}" srcOrd="0" destOrd="0" presId="urn:microsoft.com/office/officeart/2005/8/layout/list1"/>
    <dgm:cxn modelId="{B743D989-9C7F-4A10-89D7-A87971E3F725}" type="presOf" srcId="{E9886722-E972-43FF-BAEC-1A166127FBF0}" destId="{8EEF9C51-A630-4E2F-A563-568D3D1BFA63}" srcOrd="0" destOrd="1" presId="urn:microsoft.com/office/officeart/2005/8/layout/list1"/>
    <dgm:cxn modelId="{7EE6438B-1E52-44B1-AFC5-F3D64BB712D2}" srcId="{75A1C3E1-3338-4F3D-96C9-F5CE0BCA4E15}" destId="{97F78084-8542-4F7A-B593-5F3FFB764B91}" srcOrd="0" destOrd="0" parTransId="{6C226BE4-E0C1-4647-BB88-5B1E109AC5D4}" sibTransId="{92A1DE6C-A5F9-43C6-BF2B-08C3076C846A}"/>
    <dgm:cxn modelId="{858D2FA5-09F0-4C1F-BC91-DC446367F214}" type="presOf" srcId="{574FB216-EB0A-4FFF-88C6-4C6CAD4AF24E}" destId="{D08C9235-7D4F-48A0-BF6E-F01DD57CAAC1}" srcOrd="1" destOrd="0" presId="urn:microsoft.com/office/officeart/2005/8/layout/list1"/>
    <dgm:cxn modelId="{32E792A6-E86D-45DC-B1DD-9E9824D3396A}" type="presOf" srcId="{395AFEE3-CA07-4EAC-856B-B2B657319D73}" destId="{8EEF9C51-A630-4E2F-A563-568D3D1BFA63}" srcOrd="0" destOrd="0" presId="urn:microsoft.com/office/officeart/2005/8/layout/list1"/>
    <dgm:cxn modelId="{B3233AAC-EDB6-401C-B3F2-F9EC96F9E0B9}" srcId="{A29D524B-B13D-402E-906D-C102271D0475}" destId="{E165C13A-9AA6-4B32-80E3-BD2FF2763995}" srcOrd="2" destOrd="0" parTransId="{DEF83D25-8CA4-4D20-BFB5-87D57315E72B}" sibTransId="{35E19218-0EB5-4F14-ABAC-9A6D94D45228}"/>
    <dgm:cxn modelId="{FE71C5B0-C39D-4B31-AED4-8C7FE4E235B0}" srcId="{A29D524B-B13D-402E-906D-C102271D0475}" destId="{75A1C3E1-3338-4F3D-96C9-F5CE0BCA4E15}" srcOrd="1" destOrd="0" parTransId="{8735A55D-9D04-4DDA-AC75-FE5EE762999A}" sibTransId="{9112FE8F-D46C-450D-9C21-8517DF57903F}"/>
    <dgm:cxn modelId="{BA4F9EC0-654E-4670-8753-6CED1D7466C0}" type="presOf" srcId="{A4639A40-9354-4220-835D-0ABB09C1C72B}" destId="{B8FDD683-1DCF-47BD-A16F-EABACB1F673B}" srcOrd="1" destOrd="0" presId="urn:microsoft.com/office/officeart/2005/8/layout/list1"/>
    <dgm:cxn modelId="{5E6FA9D4-7E30-4F4F-97EC-521A5673C0EC}" type="presOf" srcId="{75A1C3E1-3338-4F3D-96C9-F5CE0BCA4E15}" destId="{716855C9-CF92-4C1C-BD99-1503E96E4D51}" srcOrd="1" destOrd="0" presId="urn:microsoft.com/office/officeart/2005/8/layout/list1"/>
    <dgm:cxn modelId="{AFC624D9-13D2-4046-A257-75F5C125589A}" type="presOf" srcId="{E165C13A-9AA6-4B32-80E3-BD2FF2763995}" destId="{9543A1C5-3336-419D-8AF0-884F22E2D29D}" srcOrd="1" destOrd="0" presId="urn:microsoft.com/office/officeart/2005/8/layout/list1"/>
    <dgm:cxn modelId="{731AA9DA-2A88-48DA-A9B2-A3952C7F7889}" type="presOf" srcId="{574FB216-EB0A-4FFF-88C6-4C6CAD4AF24E}" destId="{CD8EFFAF-0A4A-4269-9090-AA7F150E199B}" srcOrd="0" destOrd="0" presId="urn:microsoft.com/office/officeart/2005/8/layout/list1"/>
    <dgm:cxn modelId="{8A93A9E0-CB60-43C5-80BF-ACC98CB740AC}" srcId="{DC78261C-E898-463C-8D75-7E756BB1C37D}" destId="{4A44BBF7-9396-41E9-B397-F79662D30EAE}" srcOrd="0" destOrd="0" parTransId="{4225A329-376D-41DB-8488-F1390561FCC0}" sibTransId="{687B1117-DEC5-4C6B-9AE8-9F02BBED4368}"/>
    <dgm:cxn modelId="{AE05A3E8-3CC0-40B7-8273-931799925D5C}" type="presOf" srcId="{B67CBB53-5C35-4106-9FB4-75E583BA1386}" destId="{006DF4C2-9B8F-4219-8C4F-05A1634149A3}" srcOrd="0" destOrd="1" presId="urn:microsoft.com/office/officeart/2005/8/layout/list1"/>
    <dgm:cxn modelId="{725A9FEB-9390-42C4-A03E-BB590BE7F3D1}" type="presOf" srcId="{50188DA0-EE18-4971-9B91-F5F257BFBC76}" destId="{91C53ACA-71E1-4A90-BAA8-69FEF1B555F4}" srcOrd="0" destOrd="0" presId="urn:microsoft.com/office/officeart/2005/8/layout/list1"/>
    <dgm:cxn modelId="{800B42F6-19D1-4BC9-877E-479E7DC5AA48}" srcId="{A29D524B-B13D-402E-906D-C102271D0475}" destId="{DC78261C-E898-463C-8D75-7E756BB1C37D}" srcOrd="4" destOrd="0" parTransId="{482305F2-4B31-4C8A-A3C1-50E5209A61AC}" sibTransId="{38C3A4DA-707D-4486-B18D-41BBDF42AE7A}"/>
    <dgm:cxn modelId="{4965DEE0-FDA4-4E76-AD21-910093C2576E}" type="presParOf" srcId="{CBE6E175-4B06-4FFD-B70D-A96F49BC9561}" destId="{5A3C101C-A175-4A3E-B2BE-D99479DE06BE}" srcOrd="0" destOrd="0" presId="urn:microsoft.com/office/officeart/2005/8/layout/list1"/>
    <dgm:cxn modelId="{4B93223A-92DA-4923-AEAA-F40B00F538FF}" type="presParOf" srcId="{5A3C101C-A175-4A3E-B2BE-D99479DE06BE}" destId="{CD8EFFAF-0A4A-4269-9090-AA7F150E199B}" srcOrd="0" destOrd="0" presId="urn:microsoft.com/office/officeart/2005/8/layout/list1"/>
    <dgm:cxn modelId="{1DD71A2C-9DE0-41AD-B0D3-B19751F4EC14}" type="presParOf" srcId="{5A3C101C-A175-4A3E-B2BE-D99479DE06BE}" destId="{D08C9235-7D4F-48A0-BF6E-F01DD57CAAC1}" srcOrd="1" destOrd="0" presId="urn:microsoft.com/office/officeart/2005/8/layout/list1"/>
    <dgm:cxn modelId="{02377D49-CAB0-4151-826E-9124F36EA552}" type="presParOf" srcId="{CBE6E175-4B06-4FFD-B70D-A96F49BC9561}" destId="{A9DE0F7F-15E3-479F-AD9A-83ACB53E687F}" srcOrd="1" destOrd="0" presId="urn:microsoft.com/office/officeart/2005/8/layout/list1"/>
    <dgm:cxn modelId="{49B9485F-2A70-4D5B-BF10-C8DD05D86AB1}" type="presParOf" srcId="{CBE6E175-4B06-4FFD-B70D-A96F49BC9561}" destId="{91C53ACA-71E1-4A90-BAA8-69FEF1B555F4}" srcOrd="2" destOrd="0" presId="urn:microsoft.com/office/officeart/2005/8/layout/list1"/>
    <dgm:cxn modelId="{328C0DB5-F67C-406A-888B-49A7C3F468AE}" type="presParOf" srcId="{CBE6E175-4B06-4FFD-B70D-A96F49BC9561}" destId="{AE0319A8-9009-4916-8459-48E01CAA7E2B}" srcOrd="3" destOrd="0" presId="urn:microsoft.com/office/officeart/2005/8/layout/list1"/>
    <dgm:cxn modelId="{D464675A-7043-447B-B046-5C828367214E}" type="presParOf" srcId="{CBE6E175-4B06-4FFD-B70D-A96F49BC9561}" destId="{51A6FAB1-3992-43FA-AD0E-A68E665F493F}" srcOrd="4" destOrd="0" presId="urn:microsoft.com/office/officeart/2005/8/layout/list1"/>
    <dgm:cxn modelId="{4549B57C-CB4B-46A3-B950-0AE5DE7C13F8}" type="presParOf" srcId="{51A6FAB1-3992-43FA-AD0E-A68E665F493F}" destId="{A68E4ABB-5301-4AAA-A280-077C44B2622E}" srcOrd="0" destOrd="0" presId="urn:microsoft.com/office/officeart/2005/8/layout/list1"/>
    <dgm:cxn modelId="{9045ED1A-F8EA-4DD1-8D01-675BE74B0398}" type="presParOf" srcId="{51A6FAB1-3992-43FA-AD0E-A68E665F493F}" destId="{716855C9-CF92-4C1C-BD99-1503E96E4D51}" srcOrd="1" destOrd="0" presId="urn:microsoft.com/office/officeart/2005/8/layout/list1"/>
    <dgm:cxn modelId="{A8FAB25B-2DA2-4C7E-B38D-4238DBA62AD6}" type="presParOf" srcId="{CBE6E175-4B06-4FFD-B70D-A96F49BC9561}" destId="{B25DAE0B-934C-473A-9145-28949CBF03A8}" srcOrd="5" destOrd="0" presId="urn:microsoft.com/office/officeart/2005/8/layout/list1"/>
    <dgm:cxn modelId="{D1468E03-DC3E-41ED-8356-6C7991A2F976}" type="presParOf" srcId="{CBE6E175-4B06-4FFD-B70D-A96F49BC9561}" destId="{9208EAF0-A9FC-49AD-9D78-7A588C527597}" srcOrd="6" destOrd="0" presId="urn:microsoft.com/office/officeart/2005/8/layout/list1"/>
    <dgm:cxn modelId="{71B5D696-1F26-4A64-B42B-67DEB59DF1D0}" type="presParOf" srcId="{CBE6E175-4B06-4FFD-B70D-A96F49BC9561}" destId="{43D93934-027A-443E-B258-243C6908AE90}" srcOrd="7" destOrd="0" presId="urn:microsoft.com/office/officeart/2005/8/layout/list1"/>
    <dgm:cxn modelId="{EF1DE524-AD05-4BE0-8291-F9D2D31FA224}" type="presParOf" srcId="{CBE6E175-4B06-4FFD-B70D-A96F49BC9561}" destId="{428FD843-1443-48A6-ACD5-C5033924342F}" srcOrd="8" destOrd="0" presId="urn:microsoft.com/office/officeart/2005/8/layout/list1"/>
    <dgm:cxn modelId="{C9686199-7C05-41E3-8312-B7804917E4A9}" type="presParOf" srcId="{428FD843-1443-48A6-ACD5-C5033924342F}" destId="{1981290C-3C3A-4940-A0B0-E9FC1CEC4D17}" srcOrd="0" destOrd="0" presId="urn:microsoft.com/office/officeart/2005/8/layout/list1"/>
    <dgm:cxn modelId="{BE1CEB77-2099-406B-871A-94E6659B89F3}" type="presParOf" srcId="{428FD843-1443-48A6-ACD5-C5033924342F}" destId="{9543A1C5-3336-419D-8AF0-884F22E2D29D}" srcOrd="1" destOrd="0" presId="urn:microsoft.com/office/officeart/2005/8/layout/list1"/>
    <dgm:cxn modelId="{CA0E45C5-A8DA-4F4D-A8A7-570306F532DF}" type="presParOf" srcId="{CBE6E175-4B06-4FFD-B70D-A96F49BC9561}" destId="{1C3C3BE1-25EA-441B-B8B2-DF287E3340BA}" srcOrd="9" destOrd="0" presId="urn:microsoft.com/office/officeart/2005/8/layout/list1"/>
    <dgm:cxn modelId="{5C965AFA-4B7B-4EAF-991E-BE388D3EDB88}" type="presParOf" srcId="{CBE6E175-4B06-4FFD-B70D-A96F49BC9561}" destId="{1AD81473-8446-471E-8521-72CF00867C37}" srcOrd="10" destOrd="0" presId="urn:microsoft.com/office/officeart/2005/8/layout/list1"/>
    <dgm:cxn modelId="{6408C9F0-7A43-4BF1-A482-8D776B8F8186}" type="presParOf" srcId="{CBE6E175-4B06-4FFD-B70D-A96F49BC9561}" destId="{78C547F4-5EFC-4347-8557-347F55F4D8F1}" srcOrd="11" destOrd="0" presId="urn:microsoft.com/office/officeart/2005/8/layout/list1"/>
    <dgm:cxn modelId="{23AC2E0D-A1B3-4BEA-8B14-9435FEA5A790}" type="presParOf" srcId="{CBE6E175-4B06-4FFD-B70D-A96F49BC9561}" destId="{54ED2280-4363-4505-80ED-603AA177AE46}" srcOrd="12" destOrd="0" presId="urn:microsoft.com/office/officeart/2005/8/layout/list1"/>
    <dgm:cxn modelId="{84FF346F-6392-4E02-BF63-4131EA1E602A}" type="presParOf" srcId="{54ED2280-4363-4505-80ED-603AA177AE46}" destId="{26B1D4D2-82E8-4E99-B2CE-C283CEE0C4FC}" srcOrd="0" destOrd="0" presId="urn:microsoft.com/office/officeart/2005/8/layout/list1"/>
    <dgm:cxn modelId="{4D35CE37-3DFB-4F57-AB14-8473BBC29BAE}" type="presParOf" srcId="{54ED2280-4363-4505-80ED-603AA177AE46}" destId="{B8FDD683-1DCF-47BD-A16F-EABACB1F673B}" srcOrd="1" destOrd="0" presId="urn:microsoft.com/office/officeart/2005/8/layout/list1"/>
    <dgm:cxn modelId="{D9D78BCB-76D7-4DDC-8F55-C290E90523D5}" type="presParOf" srcId="{CBE6E175-4B06-4FFD-B70D-A96F49BC9561}" destId="{93215B03-B3FF-46AF-ADAE-C95802805D79}" srcOrd="13" destOrd="0" presId="urn:microsoft.com/office/officeart/2005/8/layout/list1"/>
    <dgm:cxn modelId="{494ECF6B-578A-4605-85B7-2B361B5023B5}" type="presParOf" srcId="{CBE6E175-4B06-4FFD-B70D-A96F49BC9561}" destId="{8EEF9C51-A630-4E2F-A563-568D3D1BFA63}" srcOrd="14" destOrd="0" presId="urn:microsoft.com/office/officeart/2005/8/layout/list1"/>
    <dgm:cxn modelId="{526EE272-3A4D-4D07-AD12-D32BF4CD6ADA}" type="presParOf" srcId="{CBE6E175-4B06-4FFD-B70D-A96F49BC9561}" destId="{398A371B-60B9-4FDB-BBAB-FAC7FDFD5829}" srcOrd="15" destOrd="0" presId="urn:microsoft.com/office/officeart/2005/8/layout/list1"/>
    <dgm:cxn modelId="{683FC43F-0DDE-4C15-8A5A-EC6B2D65777B}" type="presParOf" srcId="{CBE6E175-4B06-4FFD-B70D-A96F49BC9561}" destId="{B3E4F7F3-E0C9-4E0A-B9C4-2F7B3C5879E3}" srcOrd="16" destOrd="0" presId="urn:microsoft.com/office/officeart/2005/8/layout/list1"/>
    <dgm:cxn modelId="{9BB56614-4AD1-4229-8A06-C4B8C69D2191}" type="presParOf" srcId="{B3E4F7F3-E0C9-4E0A-B9C4-2F7B3C5879E3}" destId="{3EA1D645-914B-41AF-8D7F-461DE671D05E}" srcOrd="0" destOrd="0" presId="urn:microsoft.com/office/officeart/2005/8/layout/list1"/>
    <dgm:cxn modelId="{E45278CF-BA25-4CA0-AB92-6BFC22A46028}" type="presParOf" srcId="{B3E4F7F3-E0C9-4E0A-B9C4-2F7B3C5879E3}" destId="{C82AAC11-80BC-4939-9BF5-8225D6B73676}" srcOrd="1" destOrd="0" presId="urn:microsoft.com/office/officeart/2005/8/layout/list1"/>
    <dgm:cxn modelId="{320A924D-7FC3-4291-B255-78FE5B1412E5}" type="presParOf" srcId="{CBE6E175-4B06-4FFD-B70D-A96F49BC9561}" destId="{1D9B5B33-1CA1-48AD-AAB6-D0BA2E3F7EF7}" srcOrd="17" destOrd="0" presId="urn:microsoft.com/office/officeart/2005/8/layout/list1"/>
    <dgm:cxn modelId="{38C2292C-3A5E-488E-9765-98239A84C9D3}" type="presParOf" srcId="{CBE6E175-4B06-4FFD-B70D-A96F49BC9561}" destId="{006DF4C2-9B8F-4219-8C4F-05A1634149A3}"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815369-4968-46EF-BA2A-A054425CFD63}"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2C76A551-217B-4A70-A65B-1580B8D36EF2}">
      <dgm:prSet/>
      <dgm:spPr/>
      <dgm:t>
        <a:bodyPr/>
        <a:lstStyle/>
        <a:p>
          <a:r>
            <a:rPr lang="en-US"/>
            <a:t>Clavicles</a:t>
          </a:r>
        </a:p>
      </dgm:t>
    </dgm:pt>
    <dgm:pt modelId="{D24E936B-C18E-42A2-8AEB-3315378014A0}" type="parTrans" cxnId="{39FBDB2D-3E10-4DD7-966B-A9299B365B5E}">
      <dgm:prSet/>
      <dgm:spPr/>
      <dgm:t>
        <a:bodyPr/>
        <a:lstStyle/>
        <a:p>
          <a:endParaRPr lang="en-US"/>
        </a:p>
      </dgm:t>
    </dgm:pt>
    <dgm:pt modelId="{D2F00D1E-423A-44EF-B805-E78ADF37DA0A}" type="sibTrans" cxnId="{39FBDB2D-3E10-4DD7-966B-A9299B365B5E}">
      <dgm:prSet/>
      <dgm:spPr/>
      <dgm:t>
        <a:bodyPr/>
        <a:lstStyle/>
        <a:p>
          <a:endParaRPr lang="en-US"/>
        </a:p>
      </dgm:t>
    </dgm:pt>
    <dgm:pt modelId="{360F46E2-6E5A-4BA0-9A4A-4439B32986EE}">
      <dgm:prSet/>
      <dgm:spPr/>
      <dgm:t>
        <a:bodyPr/>
        <a:lstStyle/>
        <a:p>
          <a:r>
            <a:rPr lang="en-US"/>
            <a:t>Chest shape, symmetry</a:t>
          </a:r>
        </a:p>
      </dgm:t>
    </dgm:pt>
    <dgm:pt modelId="{BF0653E6-4ECC-4F56-BD6E-49F332D81B93}" type="parTrans" cxnId="{8EF269F7-9A9F-48D5-84A2-20906D5C3EFE}">
      <dgm:prSet/>
      <dgm:spPr/>
      <dgm:t>
        <a:bodyPr/>
        <a:lstStyle/>
        <a:p>
          <a:endParaRPr lang="en-US"/>
        </a:p>
      </dgm:t>
    </dgm:pt>
    <dgm:pt modelId="{6DB882B5-75B8-4023-81FE-9B83A665267E}" type="sibTrans" cxnId="{8EF269F7-9A9F-48D5-84A2-20906D5C3EFE}">
      <dgm:prSet/>
      <dgm:spPr/>
      <dgm:t>
        <a:bodyPr/>
        <a:lstStyle/>
        <a:p>
          <a:endParaRPr lang="en-US"/>
        </a:p>
      </dgm:t>
    </dgm:pt>
    <dgm:pt modelId="{A149A100-9730-40D9-B703-D45C9F3485A5}">
      <dgm:prSet/>
      <dgm:spPr/>
      <dgm:t>
        <a:bodyPr/>
        <a:lstStyle/>
        <a:p>
          <a:r>
            <a:rPr lang="en-US" dirty="0"/>
            <a:t>Nipples</a:t>
          </a:r>
        </a:p>
      </dgm:t>
    </dgm:pt>
    <dgm:pt modelId="{8184CA4F-731F-4054-96F8-3A381FA085A7}" type="parTrans" cxnId="{5EAA3CBC-99A8-48A4-AA87-9B79F3E20837}">
      <dgm:prSet/>
      <dgm:spPr/>
      <dgm:t>
        <a:bodyPr/>
        <a:lstStyle/>
        <a:p>
          <a:endParaRPr lang="en-US"/>
        </a:p>
      </dgm:t>
    </dgm:pt>
    <dgm:pt modelId="{F74663F0-E7BD-49AA-AA76-8A7BA4A990FF}" type="sibTrans" cxnId="{5EAA3CBC-99A8-48A4-AA87-9B79F3E20837}">
      <dgm:prSet/>
      <dgm:spPr/>
      <dgm:t>
        <a:bodyPr/>
        <a:lstStyle/>
        <a:p>
          <a:endParaRPr lang="en-US"/>
        </a:p>
      </dgm:t>
    </dgm:pt>
    <dgm:pt modelId="{104E78B6-8EF0-46F6-9D28-0919ED6F39C1}">
      <dgm:prSet/>
      <dgm:spPr/>
      <dgm:t>
        <a:bodyPr/>
        <a:lstStyle/>
        <a:p>
          <a:r>
            <a:rPr lang="en-US"/>
            <a:t>Swelling, discharge</a:t>
          </a:r>
        </a:p>
      </dgm:t>
    </dgm:pt>
    <dgm:pt modelId="{06D00717-18A5-432F-966E-259075CAA36A}" type="parTrans" cxnId="{0383E5C3-63BE-4D5B-9406-D0A162A9F66A}">
      <dgm:prSet/>
      <dgm:spPr/>
      <dgm:t>
        <a:bodyPr/>
        <a:lstStyle/>
        <a:p>
          <a:endParaRPr lang="en-US"/>
        </a:p>
      </dgm:t>
    </dgm:pt>
    <dgm:pt modelId="{2D082E33-17FE-4AF9-A45C-01C43B406016}" type="sibTrans" cxnId="{0383E5C3-63BE-4D5B-9406-D0A162A9F66A}">
      <dgm:prSet/>
      <dgm:spPr/>
      <dgm:t>
        <a:bodyPr/>
        <a:lstStyle/>
        <a:p>
          <a:endParaRPr lang="en-US"/>
        </a:p>
      </dgm:t>
    </dgm:pt>
    <dgm:pt modelId="{F4AE5857-CBFD-45E8-A566-28984D99F921}">
      <dgm:prSet/>
      <dgm:spPr/>
      <dgm:t>
        <a:bodyPr/>
        <a:lstStyle/>
        <a:p>
          <a:r>
            <a:rPr lang="en-US"/>
            <a:t>Supernumerary nipples</a:t>
          </a:r>
        </a:p>
      </dgm:t>
    </dgm:pt>
    <dgm:pt modelId="{88F81C4A-8787-42EF-9284-F1AA94213C69}" type="parTrans" cxnId="{E7FBA769-C7A3-488F-A228-251C4E866199}">
      <dgm:prSet/>
      <dgm:spPr/>
      <dgm:t>
        <a:bodyPr/>
        <a:lstStyle/>
        <a:p>
          <a:endParaRPr lang="en-US"/>
        </a:p>
      </dgm:t>
    </dgm:pt>
    <dgm:pt modelId="{2B395330-3520-4DCD-946E-0CB374D64A28}" type="sibTrans" cxnId="{E7FBA769-C7A3-488F-A228-251C4E866199}">
      <dgm:prSet/>
      <dgm:spPr/>
      <dgm:t>
        <a:bodyPr/>
        <a:lstStyle/>
        <a:p>
          <a:endParaRPr lang="en-US"/>
        </a:p>
      </dgm:t>
    </dgm:pt>
    <dgm:pt modelId="{E3CFAF7F-4F7A-46C3-9987-91412CE0C390}" type="pres">
      <dgm:prSet presAssocID="{82815369-4968-46EF-BA2A-A054425CFD63}" presName="linear" presStyleCnt="0">
        <dgm:presLayoutVars>
          <dgm:dir/>
          <dgm:animLvl val="lvl"/>
          <dgm:resizeHandles val="exact"/>
        </dgm:presLayoutVars>
      </dgm:prSet>
      <dgm:spPr/>
    </dgm:pt>
    <dgm:pt modelId="{7B4E17A5-C4C7-4DB5-A257-F91D20180F9F}" type="pres">
      <dgm:prSet presAssocID="{2C76A551-217B-4A70-A65B-1580B8D36EF2}" presName="parentLin" presStyleCnt="0"/>
      <dgm:spPr/>
    </dgm:pt>
    <dgm:pt modelId="{FB5FB5C4-5B93-454D-B35F-F70677B8FD88}" type="pres">
      <dgm:prSet presAssocID="{2C76A551-217B-4A70-A65B-1580B8D36EF2}" presName="parentLeftMargin" presStyleLbl="node1" presStyleIdx="0" presStyleCnt="3"/>
      <dgm:spPr/>
    </dgm:pt>
    <dgm:pt modelId="{087CF3CA-ED8B-439E-9837-41E4E1F8B20A}" type="pres">
      <dgm:prSet presAssocID="{2C76A551-217B-4A70-A65B-1580B8D36EF2}" presName="parentText" presStyleLbl="node1" presStyleIdx="0" presStyleCnt="3">
        <dgm:presLayoutVars>
          <dgm:chMax val="0"/>
          <dgm:bulletEnabled val="1"/>
        </dgm:presLayoutVars>
      </dgm:prSet>
      <dgm:spPr/>
    </dgm:pt>
    <dgm:pt modelId="{019EA633-122E-4270-A413-32E55B5A713C}" type="pres">
      <dgm:prSet presAssocID="{2C76A551-217B-4A70-A65B-1580B8D36EF2}" presName="negativeSpace" presStyleCnt="0"/>
      <dgm:spPr/>
    </dgm:pt>
    <dgm:pt modelId="{4FFDB5F0-4725-40B1-891B-48978B26326D}" type="pres">
      <dgm:prSet presAssocID="{2C76A551-217B-4A70-A65B-1580B8D36EF2}" presName="childText" presStyleLbl="conFgAcc1" presStyleIdx="0" presStyleCnt="3">
        <dgm:presLayoutVars>
          <dgm:bulletEnabled val="1"/>
        </dgm:presLayoutVars>
      </dgm:prSet>
      <dgm:spPr/>
    </dgm:pt>
    <dgm:pt modelId="{79883C2C-B963-4779-89C2-B60DEB6C18B9}" type="pres">
      <dgm:prSet presAssocID="{D2F00D1E-423A-44EF-B805-E78ADF37DA0A}" presName="spaceBetweenRectangles" presStyleCnt="0"/>
      <dgm:spPr/>
    </dgm:pt>
    <dgm:pt modelId="{8E23E983-8860-4E5E-BC67-16817C01222B}" type="pres">
      <dgm:prSet presAssocID="{360F46E2-6E5A-4BA0-9A4A-4439B32986EE}" presName="parentLin" presStyleCnt="0"/>
      <dgm:spPr/>
    </dgm:pt>
    <dgm:pt modelId="{364AC130-6F05-4227-A9C8-4A29BFA646C1}" type="pres">
      <dgm:prSet presAssocID="{360F46E2-6E5A-4BA0-9A4A-4439B32986EE}" presName="parentLeftMargin" presStyleLbl="node1" presStyleIdx="0" presStyleCnt="3"/>
      <dgm:spPr/>
    </dgm:pt>
    <dgm:pt modelId="{D6D45861-6F71-4CD0-A4AA-95A7CA7E68F7}" type="pres">
      <dgm:prSet presAssocID="{360F46E2-6E5A-4BA0-9A4A-4439B32986EE}" presName="parentText" presStyleLbl="node1" presStyleIdx="1" presStyleCnt="3">
        <dgm:presLayoutVars>
          <dgm:chMax val="0"/>
          <dgm:bulletEnabled val="1"/>
        </dgm:presLayoutVars>
      </dgm:prSet>
      <dgm:spPr/>
    </dgm:pt>
    <dgm:pt modelId="{BA2EF54F-9F0B-4515-92C9-1ECCFB2BF405}" type="pres">
      <dgm:prSet presAssocID="{360F46E2-6E5A-4BA0-9A4A-4439B32986EE}" presName="negativeSpace" presStyleCnt="0"/>
      <dgm:spPr/>
    </dgm:pt>
    <dgm:pt modelId="{5616D973-BB41-4A5A-B07C-C065D84D761A}" type="pres">
      <dgm:prSet presAssocID="{360F46E2-6E5A-4BA0-9A4A-4439B32986EE}" presName="childText" presStyleLbl="conFgAcc1" presStyleIdx="1" presStyleCnt="3">
        <dgm:presLayoutVars>
          <dgm:bulletEnabled val="1"/>
        </dgm:presLayoutVars>
      </dgm:prSet>
      <dgm:spPr/>
    </dgm:pt>
    <dgm:pt modelId="{118C0054-9CDD-446D-903D-C6B9EBCFD54A}" type="pres">
      <dgm:prSet presAssocID="{6DB882B5-75B8-4023-81FE-9B83A665267E}" presName="spaceBetweenRectangles" presStyleCnt="0"/>
      <dgm:spPr/>
    </dgm:pt>
    <dgm:pt modelId="{E682C44E-F291-4A3D-948F-6E705C404230}" type="pres">
      <dgm:prSet presAssocID="{A149A100-9730-40D9-B703-D45C9F3485A5}" presName="parentLin" presStyleCnt="0"/>
      <dgm:spPr/>
    </dgm:pt>
    <dgm:pt modelId="{48269DB4-E7E9-4CF2-8D44-210B45F9C7AA}" type="pres">
      <dgm:prSet presAssocID="{A149A100-9730-40D9-B703-D45C9F3485A5}" presName="parentLeftMargin" presStyleLbl="node1" presStyleIdx="1" presStyleCnt="3"/>
      <dgm:spPr/>
    </dgm:pt>
    <dgm:pt modelId="{C9E10BF9-8C47-491D-A682-773BF71F7E92}" type="pres">
      <dgm:prSet presAssocID="{A149A100-9730-40D9-B703-D45C9F3485A5}" presName="parentText" presStyleLbl="node1" presStyleIdx="2" presStyleCnt="3">
        <dgm:presLayoutVars>
          <dgm:chMax val="0"/>
          <dgm:bulletEnabled val="1"/>
        </dgm:presLayoutVars>
      </dgm:prSet>
      <dgm:spPr/>
    </dgm:pt>
    <dgm:pt modelId="{138A54A7-AE23-4DD1-A419-0FC87A2CC3CB}" type="pres">
      <dgm:prSet presAssocID="{A149A100-9730-40D9-B703-D45C9F3485A5}" presName="negativeSpace" presStyleCnt="0"/>
      <dgm:spPr/>
    </dgm:pt>
    <dgm:pt modelId="{20642219-B097-41A8-B5FD-3D04F69EA881}" type="pres">
      <dgm:prSet presAssocID="{A149A100-9730-40D9-B703-D45C9F3485A5}" presName="childText" presStyleLbl="conFgAcc1" presStyleIdx="2" presStyleCnt="3">
        <dgm:presLayoutVars>
          <dgm:bulletEnabled val="1"/>
        </dgm:presLayoutVars>
      </dgm:prSet>
      <dgm:spPr/>
    </dgm:pt>
  </dgm:ptLst>
  <dgm:cxnLst>
    <dgm:cxn modelId="{5A849C17-0038-432E-8F3E-390D3109AEE9}" type="presOf" srcId="{82815369-4968-46EF-BA2A-A054425CFD63}" destId="{E3CFAF7F-4F7A-46C3-9987-91412CE0C390}" srcOrd="0" destOrd="0" presId="urn:microsoft.com/office/officeart/2005/8/layout/list1"/>
    <dgm:cxn modelId="{25B6741E-94D1-42E9-8075-BADA7D4684E2}" type="presOf" srcId="{2C76A551-217B-4A70-A65B-1580B8D36EF2}" destId="{FB5FB5C4-5B93-454D-B35F-F70677B8FD88}" srcOrd="0" destOrd="0" presId="urn:microsoft.com/office/officeart/2005/8/layout/list1"/>
    <dgm:cxn modelId="{39FBDB2D-3E10-4DD7-966B-A9299B365B5E}" srcId="{82815369-4968-46EF-BA2A-A054425CFD63}" destId="{2C76A551-217B-4A70-A65B-1580B8D36EF2}" srcOrd="0" destOrd="0" parTransId="{D24E936B-C18E-42A2-8AEB-3315378014A0}" sibTransId="{D2F00D1E-423A-44EF-B805-E78ADF37DA0A}"/>
    <dgm:cxn modelId="{090C2343-1156-49AD-B39A-1D97EA9D929B}" type="presOf" srcId="{A149A100-9730-40D9-B703-D45C9F3485A5}" destId="{48269DB4-E7E9-4CF2-8D44-210B45F9C7AA}" srcOrd="0" destOrd="0" presId="urn:microsoft.com/office/officeart/2005/8/layout/list1"/>
    <dgm:cxn modelId="{F45CD84D-48A9-4259-8235-76F790070A10}" type="presOf" srcId="{104E78B6-8EF0-46F6-9D28-0919ED6F39C1}" destId="{20642219-B097-41A8-B5FD-3D04F69EA881}" srcOrd="0" destOrd="0" presId="urn:microsoft.com/office/officeart/2005/8/layout/list1"/>
    <dgm:cxn modelId="{E7FBA769-C7A3-488F-A228-251C4E866199}" srcId="{A149A100-9730-40D9-B703-D45C9F3485A5}" destId="{F4AE5857-CBFD-45E8-A566-28984D99F921}" srcOrd="1" destOrd="0" parTransId="{88F81C4A-8787-42EF-9284-F1AA94213C69}" sibTransId="{2B395330-3520-4DCD-946E-0CB374D64A28}"/>
    <dgm:cxn modelId="{FFDCC96D-97E6-45BB-A159-C4372120FC1E}" type="presOf" srcId="{F4AE5857-CBFD-45E8-A566-28984D99F921}" destId="{20642219-B097-41A8-B5FD-3D04F69EA881}" srcOrd="0" destOrd="1" presId="urn:microsoft.com/office/officeart/2005/8/layout/list1"/>
    <dgm:cxn modelId="{4477348F-5827-4C8D-A6BB-998D1E8E85EF}" type="presOf" srcId="{360F46E2-6E5A-4BA0-9A4A-4439B32986EE}" destId="{364AC130-6F05-4227-A9C8-4A29BFA646C1}" srcOrd="0" destOrd="0" presId="urn:microsoft.com/office/officeart/2005/8/layout/list1"/>
    <dgm:cxn modelId="{7E9775B1-B220-48E5-8100-0DD2C67BDA48}" type="presOf" srcId="{A149A100-9730-40D9-B703-D45C9F3485A5}" destId="{C9E10BF9-8C47-491D-A682-773BF71F7E92}" srcOrd="1" destOrd="0" presId="urn:microsoft.com/office/officeart/2005/8/layout/list1"/>
    <dgm:cxn modelId="{5EAA3CBC-99A8-48A4-AA87-9B79F3E20837}" srcId="{82815369-4968-46EF-BA2A-A054425CFD63}" destId="{A149A100-9730-40D9-B703-D45C9F3485A5}" srcOrd="2" destOrd="0" parTransId="{8184CA4F-731F-4054-96F8-3A381FA085A7}" sibTransId="{F74663F0-E7BD-49AA-AA76-8A7BA4A990FF}"/>
    <dgm:cxn modelId="{0383E5C3-63BE-4D5B-9406-D0A162A9F66A}" srcId="{A149A100-9730-40D9-B703-D45C9F3485A5}" destId="{104E78B6-8EF0-46F6-9D28-0919ED6F39C1}" srcOrd="0" destOrd="0" parTransId="{06D00717-18A5-432F-966E-259075CAA36A}" sibTransId="{2D082E33-17FE-4AF9-A45C-01C43B406016}"/>
    <dgm:cxn modelId="{E7BE48CC-D3C3-4C53-9BA5-E9BD297FC042}" type="presOf" srcId="{360F46E2-6E5A-4BA0-9A4A-4439B32986EE}" destId="{D6D45861-6F71-4CD0-A4AA-95A7CA7E68F7}" srcOrd="1" destOrd="0" presId="urn:microsoft.com/office/officeart/2005/8/layout/list1"/>
    <dgm:cxn modelId="{C14E1AE1-3A2D-49B9-9C3A-89B91424A199}" type="presOf" srcId="{2C76A551-217B-4A70-A65B-1580B8D36EF2}" destId="{087CF3CA-ED8B-439E-9837-41E4E1F8B20A}" srcOrd="1" destOrd="0" presId="urn:microsoft.com/office/officeart/2005/8/layout/list1"/>
    <dgm:cxn modelId="{8EF269F7-9A9F-48D5-84A2-20906D5C3EFE}" srcId="{82815369-4968-46EF-BA2A-A054425CFD63}" destId="{360F46E2-6E5A-4BA0-9A4A-4439B32986EE}" srcOrd="1" destOrd="0" parTransId="{BF0653E6-4ECC-4F56-BD6E-49F332D81B93}" sibTransId="{6DB882B5-75B8-4023-81FE-9B83A665267E}"/>
    <dgm:cxn modelId="{B137F5CE-0BD6-4ABD-B99D-A135DA5446D8}" type="presParOf" srcId="{E3CFAF7F-4F7A-46C3-9987-91412CE0C390}" destId="{7B4E17A5-C4C7-4DB5-A257-F91D20180F9F}" srcOrd="0" destOrd="0" presId="urn:microsoft.com/office/officeart/2005/8/layout/list1"/>
    <dgm:cxn modelId="{7B15A228-E7E0-4BBA-BBC4-561E33357FC7}" type="presParOf" srcId="{7B4E17A5-C4C7-4DB5-A257-F91D20180F9F}" destId="{FB5FB5C4-5B93-454D-B35F-F70677B8FD88}" srcOrd="0" destOrd="0" presId="urn:microsoft.com/office/officeart/2005/8/layout/list1"/>
    <dgm:cxn modelId="{DAE929C6-5C4D-4A25-B9DD-9331E1DAFC9E}" type="presParOf" srcId="{7B4E17A5-C4C7-4DB5-A257-F91D20180F9F}" destId="{087CF3CA-ED8B-439E-9837-41E4E1F8B20A}" srcOrd="1" destOrd="0" presId="urn:microsoft.com/office/officeart/2005/8/layout/list1"/>
    <dgm:cxn modelId="{E9C9F7CA-DA9C-44B3-BC9D-8F085211838B}" type="presParOf" srcId="{E3CFAF7F-4F7A-46C3-9987-91412CE0C390}" destId="{019EA633-122E-4270-A413-32E55B5A713C}" srcOrd="1" destOrd="0" presId="urn:microsoft.com/office/officeart/2005/8/layout/list1"/>
    <dgm:cxn modelId="{1B5C43A5-1812-4AA6-BD95-DE8BCF9F45A6}" type="presParOf" srcId="{E3CFAF7F-4F7A-46C3-9987-91412CE0C390}" destId="{4FFDB5F0-4725-40B1-891B-48978B26326D}" srcOrd="2" destOrd="0" presId="urn:microsoft.com/office/officeart/2005/8/layout/list1"/>
    <dgm:cxn modelId="{99F9C29F-7273-4900-BA91-C61EA9DB00A2}" type="presParOf" srcId="{E3CFAF7F-4F7A-46C3-9987-91412CE0C390}" destId="{79883C2C-B963-4779-89C2-B60DEB6C18B9}" srcOrd="3" destOrd="0" presId="urn:microsoft.com/office/officeart/2005/8/layout/list1"/>
    <dgm:cxn modelId="{4A51AA7F-5264-4067-ADAD-0927D18141CC}" type="presParOf" srcId="{E3CFAF7F-4F7A-46C3-9987-91412CE0C390}" destId="{8E23E983-8860-4E5E-BC67-16817C01222B}" srcOrd="4" destOrd="0" presId="urn:microsoft.com/office/officeart/2005/8/layout/list1"/>
    <dgm:cxn modelId="{22216E14-E413-4049-A0B1-DFEDF5E92547}" type="presParOf" srcId="{8E23E983-8860-4E5E-BC67-16817C01222B}" destId="{364AC130-6F05-4227-A9C8-4A29BFA646C1}" srcOrd="0" destOrd="0" presId="urn:microsoft.com/office/officeart/2005/8/layout/list1"/>
    <dgm:cxn modelId="{5E382B05-0FE7-4640-B37B-86F44E67C906}" type="presParOf" srcId="{8E23E983-8860-4E5E-BC67-16817C01222B}" destId="{D6D45861-6F71-4CD0-A4AA-95A7CA7E68F7}" srcOrd="1" destOrd="0" presId="urn:microsoft.com/office/officeart/2005/8/layout/list1"/>
    <dgm:cxn modelId="{376A32D0-1312-4B79-AC13-91DC515D5266}" type="presParOf" srcId="{E3CFAF7F-4F7A-46C3-9987-91412CE0C390}" destId="{BA2EF54F-9F0B-4515-92C9-1ECCFB2BF405}" srcOrd="5" destOrd="0" presId="urn:microsoft.com/office/officeart/2005/8/layout/list1"/>
    <dgm:cxn modelId="{DB22D730-F054-4B77-8781-962771FA7DA7}" type="presParOf" srcId="{E3CFAF7F-4F7A-46C3-9987-91412CE0C390}" destId="{5616D973-BB41-4A5A-B07C-C065D84D761A}" srcOrd="6" destOrd="0" presId="urn:microsoft.com/office/officeart/2005/8/layout/list1"/>
    <dgm:cxn modelId="{2A82F241-BBED-449D-AC71-25B429F9DD88}" type="presParOf" srcId="{E3CFAF7F-4F7A-46C3-9987-91412CE0C390}" destId="{118C0054-9CDD-446D-903D-C6B9EBCFD54A}" srcOrd="7" destOrd="0" presId="urn:microsoft.com/office/officeart/2005/8/layout/list1"/>
    <dgm:cxn modelId="{3A5E2525-F117-4654-A473-42DE4F10A2B9}" type="presParOf" srcId="{E3CFAF7F-4F7A-46C3-9987-91412CE0C390}" destId="{E682C44E-F291-4A3D-948F-6E705C404230}" srcOrd="8" destOrd="0" presId="urn:microsoft.com/office/officeart/2005/8/layout/list1"/>
    <dgm:cxn modelId="{F6745951-83C7-436A-8864-A51468A85487}" type="presParOf" srcId="{E682C44E-F291-4A3D-948F-6E705C404230}" destId="{48269DB4-E7E9-4CF2-8D44-210B45F9C7AA}" srcOrd="0" destOrd="0" presId="urn:microsoft.com/office/officeart/2005/8/layout/list1"/>
    <dgm:cxn modelId="{37D20713-3E63-43A4-B142-938F0D7295A4}" type="presParOf" srcId="{E682C44E-F291-4A3D-948F-6E705C404230}" destId="{C9E10BF9-8C47-491D-A682-773BF71F7E92}" srcOrd="1" destOrd="0" presId="urn:microsoft.com/office/officeart/2005/8/layout/list1"/>
    <dgm:cxn modelId="{C2C3D6DE-3DE2-4A83-AFF5-DCD938C1C463}" type="presParOf" srcId="{E3CFAF7F-4F7A-46C3-9987-91412CE0C390}" destId="{138A54A7-AE23-4DD1-A419-0FC87A2CC3CB}" srcOrd="9" destOrd="0" presId="urn:microsoft.com/office/officeart/2005/8/layout/list1"/>
    <dgm:cxn modelId="{1A855560-508B-4A43-A58E-BB581AFB7CA2}" type="presParOf" srcId="{E3CFAF7F-4F7A-46C3-9987-91412CE0C390}" destId="{20642219-B097-41A8-B5FD-3D04F69EA881}"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9B6D49-A75C-4EFE-B63E-EA31589F4F9A}"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90F3C2FD-AE95-4653-B58F-93C2797742F2}">
      <dgm:prSet/>
      <dgm:spPr/>
      <dgm:t>
        <a:bodyPr/>
        <a:lstStyle/>
        <a:p>
          <a:r>
            <a:rPr lang="en-US"/>
            <a:t>Heart rate, rhythm</a:t>
          </a:r>
        </a:p>
      </dgm:t>
    </dgm:pt>
    <dgm:pt modelId="{DFFF40FE-B6EF-446B-B208-D043AD9A9460}" type="parTrans" cxnId="{C11AC47A-0B19-4BB5-8499-B348E6AD6638}">
      <dgm:prSet/>
      <dgm:spPr/>
      <dgm:t>
        <a:bodyPr/>
        <a:lstStyle/>
        <a:p>
          <a:endParaRPr lang="en-US"/>
        </a:p>
      </dgm:t>
    </dgm:pt>
    <dgm:pt modelId="{1154ADA5-3E33-41E3-B9A2-795C054236CF}" type="sibTrans" cxnId="{C11AC47A-0B19-4BB5-8499-B348E6AD6638}">
      <dgm:prSet/>
      <dgm:spPr/>
      <dgm:t>
        <a:bodyPr/>
        <a:lstStyle/>
        <a:p>
          <a:endParaRPr lang="en-US"/>
        </a:p>
      </dgm:t>
    </dgm:pt>
    <dgm:pt modelId="{2F8F5B97-F62A-4822-B0E6-ED7645E552AC}">
      <dgm:prSet/>
      <dgm:spPr/>
      <dgm:t>
        <a:bodyPr/>
        <a:lstStyle/>
        <a:p>
          <a:r>
            <a:rPr lang="en-US"/>
            <a:t>Heart sounds: murmurs common</a:t>
          </a:r>
        </a:p>
      </dgm:t>
    </dgm:pt>
    <dgm:pt modelId="{EE4B0FE5-CF9B-4414-8ABD-9338ABEFC6F7}" type="parTrans" cxnId="{393DC731-AF56-4275-BD06-23FBB0064618}">
      <dgm:prSet/>
      <dgm:spPr/>
      <dgm:t>
        <a:bodyPr/>
        <a:lstStyle/>
        <a:p>
          <a:endParaRPr lang="en-US"/>
        </a:p>
      </dgm:t>
    </dgm:pt>
    <dgm:pt modelId="{32AF50D5-2D3B-4895-8A0A-1D3FB590B2FF}" type="sibTrans" cxnId="{393DC731-AF56-4275-BD06-23FBB0064618}">
      <dgm:prSet/>
      <dgm:spPr/>
      <dgm:t>
        <a:bodyPr/>
        <a:lstStyle/>
        <a:p>
          <a:endParaRPr lang="en-US"/>
        </a:p>
      </dgm:t>
    </dgm:pt>
    <dgm:pt modelId="{8F356591-E735-48EA-9FC1-E7487283BCF7}">
      <dgm:prSet/>
      <dgm:spPr/>
      <dgm:t>
        <a:bodyPr/>
        <a:lstStyle/>
        <a:p>
          <a:r>
            <a:rPr lang="en-US"/>
            <a:t>Femoral pulses</a:t>
          </a:r>
        </a:p>
      </dgm:t>
    </dgm:pt>
    <dgm:pt modelId="{62221590-D0FD-4F69-9708-E572CE83C734}" type="parTrans" cxnId="{4E452265-9B87-45EF-A455-47D68F5A1313}">
      <dgm:prSet/>
      <dgm:spPr/>
      <dgm:t>
        <a:bodyPr/>
        <a:lstStyle/>
        <a:p>
          <a:endParaRPr lang="en-US"/>
        </a:p>
      </dgm:t>
    </dgm:pt>
    <dgm:pt modelId="{8329AC1A-FB35-4ADC-9A3A-B162ED85C2AF}" type="sibTrans" cxnId="{4E452265-9B87-45EF-A455-47D68F5A1313}">
      <dgm:prSet/>
      <dgm:spPr/>
      <dgm:t>
        <a:bodyPr/>
        <a:lstStyle/>
        <a:p>
          <a:endParaRPr lang="en-US"/>
        </a:p>
      </dgm:t>
    </dgm:pt>
    <dgm:pt modelId="{A56EE7A9-1CE0-4CF9-98EB-297FD8BF287B}">
      <dgm:prSet/>
      <dgm:spPr/>
      <dgm:t>
        <a:bodyPr/>
        <a:lstStyle/>
        <a:p>
          <a:r>
            <a:rPr lang="en-US"/>
            <a:t>Color</a:t>
          </a:r>
        </a:p>
      </dgm:t>
    </dgm:pt>
    <dgm:pt modelId="{52431766-6707-4384-8A78-0BD0A6D264C0}" type="parTrans" cxnId="{6F2C1E48-73A2-4BC8-B7E5-D3C7CE771F32}">
      <dgm:prSet/>
      <dgm:spPr/>
      <dgm:t>
        <a:bodyPr/>
        <a:lstStyle/>
        <a:p>
          <a:endParaRPr lang="en-US"/>
        </a:p>
      </dgm:t>
    </dgm:pt>
    <dgm:pt modelId="{04D6C6B3-D513-4874-AA19-E725D4588B50}" type="sibTrans" cxnId="{6F2C1E48-73A2-4BC8-B7E5-D3C7CE771F32}">
      <dgm:prSet/>
      <dgm:spPr/>
      <dgm:t>
        <a:bodyPr/>
        <a:lstStyle/>
        <a:p>
          <a:endParaRPr lang="en-US"/>
        </a:p>
      </dgm:t>
    </dgm:pt>
    <dgm:pt modelId="{4C33A645-B474-4023-A3A2-DD6B272DCBE6}">
      <dgm:prSet/>
      <dgm:spPr/>
      <dgm:t>
        <a:bodyPr/>
        <a:lstStyle/>
        <a:p>
          <a:r>
            <a:rPr lang="en-US"/>
            <a:t>Acrocyanosis is normal in 1st day</a:t>
          </a:r>
        </a:p>
      </dgm:t>
    </dgm:pt>
    <dgm:pt modelId="{69BFCE95-8BBC-4F80-B2B3-3FC623C34DBE}" type="parTrans" cxnId="{FA905E3A-5FD8-4E11-9D01-441BF57FAFFB}">
      <dgm:prSet/>
      <dgm:spPr/>
      <dgm:t>
        <a:bodyPr/>
        <a:lstStyle/>
        <a:p>
          <a:endParaRPr lang="en-US"/>
        </a:p>
      </dgm:t>
    </dgm:pt>
    <dgm:pt modelId="{6C4CEF9D-7263-4FC2-BCEB-C06B6733C7FB}" type="sibTrans" cxnId="{FA905E3A-5FD8-4E11-9D01-441BF57FAFFB}">
      <dgm:prSet/>
      <dgm:spPr/>
      <dgm:t>
        <a:bodyPr/>
        <a:lstStyle/>
        <a:p>
          <a:endParaRPr lang="en-US"/>
        </a:p>
      </dgm:t>
    </dgm:pt>
    <dgm:pt modelId="{6D1A0D09-B312-45C5-87D2-371A8512ACD3}" type="pres">
      <dgm:prSet presAssocID="{969B6D49-A75C-4EFE-B63E-EA31589F4F9A}" presName="linear" presStyleCnt="0">
        <dgm:presLayoutVars>
          <dgm:animLvl val="lvl"/>
          <dgm:resizeHandles val="exact"/>
        </dgm:presLayoutVars>
      </dgm:prSet>
      <dgm:spPr/>
    </dgm:pt>
    <dgm:pt modelId="{88AAB4AB-2FD5-427D-8A95-C6EE6F612B74}" type="pres">
      <dgm:prSet presAssocID="{90F3C2FD-AE95-4653-B58F-93C2797742F2}" presName="parentText" presStyleLbl="node1" presStyleIdx="0" presStyleCnt="4">
        <dgm:presLayoutVars>
          <dgm:chMax val="0"/>
          <dgm:bulletEnabled val="1"/>
        </dgm:presLayoutVars>
      </dgm:prSet>
      <dgm:spPr/>
    </dgm:pt>
    <dgm:pt modelId="{E695E129-F7A8-4DBA-9E10-1FD4690A96FE}" type="pres">
      <dgm:prSet presAssocID="{1154ADA5-3E33-41E3-B9A2-795C054236CF}" presName="spacer" presStyleCnt="0"/>
      <dgm:spPr/>
    </dgm:pt>
    <dgm:pt modelId="{943E7A92-977F-4B76-A792-F2CF68A0D3B2}" type="pres">
      <dgm:prSet presAssocID="{2F8F5B97-F62A-4822-B0E6-ED7645E552AC}" presName="parentText" presStyleLbl="node1" presStyleIdx="1" presStyleCnt="4">
        <dgm:presLayoutVars>
          <dgm:chMax val="0"/>
          <dgm:bulletEnabled val="1"/>
        </dgm:presLayoutVars>
      </dgm:prSet>
      <dgm:spPr/>
    </dgm:pt>
    <dgm:pt modelId="{6DAABC78-93C6-4D7B-BBEE-D57F055DAEFC}" type="pres">
      <dgm:prSet presAssocID="{32AF50D5-2D3B-4895-8A0A-1D3FB590B2FF}" presName="spacer" presStyleCnt="0"/>
      <dgm:spPr/>
    </dgm:pt>
    <dgm:pt modelId="{781A057B-E41C-4F07-95FA-F37C4FE8DB70}" type="pres">
      <dgm:prSet presAssocID="{8F356591-E735-48EA-9FC1-E7487283BCF7}" presName="parentText" presStyleLbl="node1" presStyleIdx="2" presStyleCnt="4">
        <dgm:presLayoutVars>
          <dgm:chMax val="0"/>
          <dgm:bulletEnabled val="1"/>
        </dgm:presLayoutVars>
      </dgm:prSet>
      <dgm:spPr/>
    </dgm:pt>
    <dgm:pt modelId="{D44D942A-87AF-4305-B7C4-61E6ACB19657}" type="pres">
      <dgm:prSet presAssocID="{8329AC1A-FB35-4ADC-9A3A-B162ED85C2AF}" presName="spacer" presStyleCnt="0"/>
      <dgm:spPr/>
    </dgm:pt>
    <dgm:pt modelId="{FA070FAC-7522-4437-99EA-B2F0D954FF29}" type="pres">
      <dgm:prSet presAssocID="{A56EE7A9-1CE0-4CF9-98EB-297FD8BF287B}" presName="parentText" presStyleLbl="node1" presStyleIdx="3" presStyleCnt="4">
        <dgm:presLayoutVars>
          <dgm:chMax val="0"/>
          <dgm:bulletEnabled val="1"/>
        </dgm:presLayoutVars>
      </dgm:prSet>
      <dgm:spPr/>
    </dgm:pt>
    <dgm:pt modelId="{9B2199C2-2A78-4A00-89C3-EFCFA11843F8}" type="pres">
      <dgm:prSet presAssocID="{A56EE7A9-1CE0-4CF9-98EB-297FD8BF287B}" presName="childText" presStyleLbl="revTx" presStyleIdx="0" presStyleCnt="1">
        <dgm:presLayoutVars>
          <dgm:bulletEnabled val="1"/>
        </dgm:presLayoutVars>
      </dgm:prSet>
      <dgm:spPr/>
    </dgm:pt>
  </dgm:ptLst>
  <dgm:cxnLst>
    <dgm:cxn modelId="{0A201E00-C018-4232-9B1D-77D427ED4042}" type="presOf" srcId="{4C33A645-B474-4023-A3A2-DD6B272DCBE6}" destId="{9B2199C2-2A78-4A00-89C3-EFCFA11843F8}" srcOrd="0" destOrd="0" presId="urn:microsoft.com/office/officeart/2005/8/layout/vList2"/>
    <dgm:cxn modelId="{D0B6921D-DF15-41DB-8928-D458A5D88078}" type="presOf" srcId="{969B6D49-A75C-4EFE-B63E-EA31589F4F9A}" destId="{6D1A0D09-B312-45C5-87D2-371A8512ACD3}" srcOrd="0" destOrd="0" presId="urn:microsoft.com/office/officeart/2005/8/layout/vList2"/>
    <dgm:cxn modelId="{393DC731-AF56-4275-BD06-23FBB0064618}" srcId="{969B6D49-A75C-4EFE-B63E-EA31589F4F9A}" destId="{2F8F5B97-F62A-4822-B0E6-ED7645E552AC}" srcOrd="1" destOrd="0" parTransId="{EE4B0FE5-CF9B-4414-8ABD-9338ABEFC6F7}" sibTransId="{32AF50D5-2D3B-4895-8A0A-1D3FB590B2FF}"/>
    <dgm:cxn modelId="{FA905E3A-5FD8-4E11-9D01-441BF57FAFFB}" srcId="{A56EE7A9-1CE0-4CF9-98EB-297FD8BF287B}" destId="{4C33A645-B474-4023-A3A2-DD6B272DCBE6}" srcOrd="0" destOrd="0" parTransId="{69BFCE95-8BBC-4F80-B2B3-3FC623C34DBE}" sibTransId="{6C4CEF9D-7263-4FC2-BCEB-C06B6733C7FB}"/>
    <dgm:cxn modelId="{6F2C1E48-73A2-4BC8-B7E5-D3C7CE771F32}" srcId="{969B6D49-A75C-4EFE-B63E-EA31589F4F9A}" destId="{A56EE7A9-1CE0-4CF9-98EB-297FD8BF287B}" srcOrd="3" destOrd="0" parTransId="{52431766-6707-4384-8A78-0BD0A6D264C0}" sibTransId="{04D6C6B3-D513-4874-AA19-E725D4588B50}"/>
    <dgm:cxn modelId="{4E452265-9B87-45EF-A455-47D68F5A1313}" srcId="{969B6D49-A75C-4EFE-B63E-EA31589F4F9A}" destId="{8F356591-E735-48EA-9FC1-E7487283BCF7}" srcOrd="2" destOrd="0" parTransId="{62221590-D0FD-4F69-9708-E572CE83C734}" sibTransId="{8329AC1A-FB35-4ADC-9A3A-B162ED85C2AF}"/>
    <dgm:cxn modelId="{C11AC47A-0B19-4BB5-8499-B348E6AD6638}" srcId="{969B6D49-A75C-4EFE-B63E-EA31589F4F9A}" destId="{90F3C2FD-AE95-4653-B58F-93C2797742F2}" srcOrd="0" destOrd="0" parTransId="{DFFF40FE-B6EF-446B-B208-D043AD9A9460}" sibTransId="{1154ADA5-3E33-41E3-B9A2-795C054236CF}"/>
    <dgm:cxn modelId="{9E086DB0-3516-44C0-8E74-9348840AB01C}" type="presOf" srcId="{8F356591-E735-48EA-9FC1-E7487283BCF7}" destId="{781A057B-E41C-4F07-95FA-F37C4FE8DB70}" srcOrd="0" destOrd="0" presId="urn:microsoft.com/office/officeart/2005/8/layout/vList2"/>
    <dgm:cxn modelId="{91C47DC4-6E79-48B2-888F-C932257F192A}" type="presOf" srcId="{90F3C2FD-AE95-4653-B58F-93C2797742F2}" destId="{88AAB4AB-2FD5-427D-8A95-C6EE6F612B74}" srcOrd="0" destOrd="0" presId="urn:microsoft.com/office/officeart/2005/8/layout/vList2"/>
    <dgm:cxn modelId="{8461AFC6-4DF7-4D24-AAC9-FE97B4B7C3DB}" type="presOf" srcId="{2F8F5B97-F62A-4822-B0E6-ED7645E552AC}" destId="{943E7A92-977F-4B76-A792-F2CF68A0D3B2}" srcOrd="0" destOrd="0" presId="urn:microsoft.com/office/officeart/2005/8/layout/vList2"/>
    <dgm:cxn modelId="{2CFDBBCA-F10C-4EBF-AC10-10D2BDCABCC8}" type="presOf" srcId="{A56EE7A9-1CE0-4CF9-98EB-297FD8BF287B}" destId="{FA070FAC-7522-4437-99EA-B2F0D954FF29}" srcOrd="0" destOrd="0" presId="urn:microsoft.com/office/officeart/2005/8/layout/vList2"/>
    <dgm:cxn modelId="{155A29CD-BD4B-4A0A-8A31-A37AA65D434A}" type="presParOf" srcId="{6D1A0D09-B312-45C5-87D2-371A8512ACD3}" destId="{88AAB4AB-2FD5-427D-8A95-C6EE6F612B74}" srcOrd="0" destOrd="0" presId="urn:microsoft.com/office/officeart/2005/8/layout/vList2"/>
    <dgm:cxn modelId="{CA8AD566-4C76-4E66-B0E0-F125593EE4CF}" type="presParOf" srcId="{6D1A0D09-B312-45C5-87D2-371A8512ACD3}" destId="{E695E129-F7A8-4DBA-9E10-1FD4690A96FE}" srcOrd="1" destOrd="0" presId="urn:microsoft.com/office/officeart/2005/8/layout/vList2"/>
    <dgm:cxn modelId="{B8C57522-E9E0-4A67-8325-E509F67E32B0}" type="presParOf" srcId="{6D1A0D09-B312-45C5-87D2-371A8512ACD3}" destId="{943E7A92-977F-4B76-A792-F2CF68A0D3B2}" srcOrd="2" destOrd="0" presId="urn:microsoft.com/office/officeart/2005/8/layout/vList2"/>
    <dgm:cxn modelId="{53945E4C-3DB4-4FC8-A078-4DDD7B423B43}" type="presParOf" srcId="{6D1A0D09-B312-45C5-87D2-371A8512ACD3}" destId="{6DAABC78-93C6-4D7B-BBEE-D57F055DAEFC}" srcOrd="3" destOrd="0" presId="urn:microsoft.com/office/officeart/2005/8/layout/vList2"/>
    <dgm:cxn modelId="{C7299F91-511D-4768-8BD7-8CFDA495820F}" type="presParOf" srcId="{6D1A0D09-B312-45C5-87D2-371A8512ACD3}" destId="{781A057B-E41C-4F07-95FA-F37C4FE8DB70}" srcOrd="4" destOrd="0" presId="urn:microsoft.com/office/officeart/2005/8/layout/vList2"/>
    <dgm:cxn modelId="{E0D88070-9880-49FB-81C7-B3BDA5D95DC2}" type="presParOf" srcId="{6D1A0D09-B312-45C5-87D2-371A8512ACD3}" destId="{D44D942A-87AF-4305-B7C4-61E6ACB19657}" srcOrd="5" destOrd="0" presId="urn:microsoft.com/office/officeart/2005/8/layout/vList2"/>
    <dgm:cxn modelId="{89D747A5-7928-4B57-BB55-C3DA9DF4D865}" type="presParOf" srcId="{6D1A0D09-B312-45C5-87D2-371A8512ACD3}" destId="{FA070FAC-7522-4437-99EA-B2F0D954FF29}" srcOrd="6" destOrd="0" presId="urn:microsoft.com/office/officeart/2005/8/layout/vList2"/>
    <dgm:cxn modelId="{9AB4A5EA-0268-42B6-BBE7-880602EC4FED}" type="presParOf" srcId="{6D1A0D09-B312-45C5-87D2-371A8512ACD3}" destId="{9B2199C2-2A78-4A00-89C3-EFCFA11843F8}"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240688-CA6F-40D3-9637-D2557C12025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1BFD5AE-7408-46C8-AF05-25949A101271}">
      <dgm:prSet/>
      <dgm:spPr/>
      <dgm:t>
        <a:bodyPr/>
        <a:lstStyle/>
        <a:p>
          <a:r>
            <a:rPr lang="en-US"/>
            <a:t>Respiratory rate</a:t>
          </a:r>
        </a:p>
      </dgm:t>
    </dgm:pt>
    <dgm:pt modelId="{397195A9-7277-4FDE-A81F-33F7896382D0}" type="parTrans" cxnId="{BBEB5E4E-6FB5-4EB3-8F2B-A0D10631A16D}">
      <dgm:prSet/>
      <dgm:spPr/>
      <dgm:t>
        <a:bodyPr/>
        <a:lstStyle/>
        <a:p>
          <a:endParaRPr lang="en-US"/>
        </a:p>
      </dgm:t>
    </dgm:pt>
    <dgm:pt modelId="{BC621AA9-6F02-4FF7-B11C-319A72CC1BF0}" type="sibTrans" cxnId="{BBEB5E4E-6FB5-4EB3-8F2B-A0D10631A16D}">
      <dgm:prSet/>
      <dgm:spPr/>
      <dgm:t>
        <a:bodyPr/>
        <a:lstStyle/>
        <a:p>
          <a:endParaRPr lang="en-US"/>
        </a:p>
      </dgm:t>
    </dgm:pt>
    <dgm:pt modelId="{8FC183AD-F84B-4EE7-84D8-B7F65DBB1997}">
      <dgm:prSet/>
      <dgm:spPr/>
      <dgm:t>
        <a:bodyPr/>
        <a:lstStyle/>
        <a:p>
          <a:r>
            <a:rPr lang="en-US"/>
            <a:t>Periodic breathing is normal</a:t>
          </a:r>
        </a:p>
      </dgm:t>
    </dgm:pt>
    <dgm:pt modelId="{B5935306-1586-4F69-9502-09A204D9C72B}" type="parTrans" cxnId="{6EA09539-B3F8-4CE7-86C7-28F26BB1CCA3}">
      <dgm:prSet/>
      <dgm:spPr/>
      <dgm:t>
        <a:bodyPr/>
        <a:lstStyle/>
        <a:p>
          <a:endParaRPr lang="en-US"/>
        </a:p>
      </dgm:t>
    </dgm:pt>
    <dgm:pt modelId="{730A1EA9-0ABE-4252-A9A4-27694F73297F}" type="sibTrans" cxnId="{6EA09539-B3F8-4CE7-86C7-28F26BB1CCA3}">
      <dgm:prSet/>
      <dgm:spPr/>
      <dgm:t>
        <a:bodyPr/>
        <a:lstStyle/>
        <a:p>
          <a:endParaRPr lang="en-US"/>
        </a:p>
      </dgm:t>
    </dgm:pt>
    <dgm:pt modelId="{BDE00658-8810-42B2-9442-68B39C458516}">
      <dgm:prSet/>
      <dgm:spPr/>
      <dgm:t>
        <a:bodyPr/>
        <a:lstStyle/>
        <a:p>
          <a:r>
            <a:rPr lang="en-US"/>
            <a:t>Breath sounds</a:t>
          </a:r>
        </a:p>
      </dgm:t>
    </dgm:pt>
    <dgm:pt modelId="{AADF6E74-0DE3-4E54-86D9-6E6AFF257755}" type="parTrans" cxnId="{8525600F-14A6-4D91-AB3E-FC9148F6E217}">
      <dgm:prSet/>
      <dgm:spPr/>
      <dgm:t>
        <a:bodyPr/>
        <a:lstStyle/>
        <a:p>
          <a:endParaRPr lang="en-US"/>
        </a:p>
      </dgm:t>
    </dgm:pt>
    <dgm:pt modelId="{D4BA5821-48F7-4D08-A812-0BF09BEBB7E8}" type="sibTrans" cxnId="{8525600F-14A6-4D91-AB3E-FC9148F6E217}">
      <dgm:prSet/>
      <dgm:spPr/>
      <dgm:t>
        <a:bodyPr/>
        <a:lstStyle/>
        <a:p>
          <a:endParaRPr lang="en-US"/>
        </a:p>
      </dgm:t>
    </dgm:pt>
    <dgm:pt modelId="{F13A0C24-444E-4F73-B34F-C51F24048D2B}">
      <dgm:prSet/>
      <dgm:spPr/>
      <dgm:t>
        <a:bodyPr/>
        <a:lstStyle/>
        <a:p>
          <a:r>
            <a:rPr lang="en-US"/>
            <a:t>Work of breathing</a:t>
          </a:r>
        </a:p>
      </dgm:t>
    </dgm:pt>
    <dgm:pt modelId="{AC855D07-0894-4153-BBDB-C68775F1BEE7}" type="parTrans" cxnId="{25AF154B-5C85-4BF8-B7AF-6A910A281975}">
      <dgm:prSet/>
      <dgm:spPr/>
      <dgm:t>
        <a:bodyPr/>
        <a:lstStyle/>
        <a:p>
          <a:endParaRPr lang="en-US"/>
        </a:p>
      </dgm:t>
    </dgm:pt>
    <dgm:pt modelId="{25C5D130-0397-4E57-89F7-57FBF8A081A3}" type="sibTrans" cxnId="{25AF154B-5C85-4BF8-B7AF-6A910A281975}">
      <dgm:prSet/>
      <dgm:spPr/>
      <dgm:t>
        <a:bodyPr/>
        <a:lstStyle/>
        <a:p>
          <a:endParaRPr lang="en-US"/>
        </a:p>
      </dgm:t>
    </dgm:pt>
    <dgm:pt modelId="{D512D1E5-0FEB-489F-9613-F9D656116686}">
      <dgm:prSet/>
      <dgm:spPr/>
      <dgm:t>
        <a:bodyPr/>
        <a:lstStyle/>
        <a:p>
          <a:r>
            <a:rPr lang="en-US"/>
            <a:t>Grunting, nasal flaring, subcostal or intracostal retractions</a:t>
          </a:r>
        </a:p>
      </dgm:t>
    </dgm:pt>
    <dgm:pt modelId="{4DCB64DE-6FFA-4C76-98E5-4764D7B3D69D}" type="parTrans" cxnId="{259CCDF8-5AAB-4513-8ACC-E5EE92758E73}">
      <dgm:prSet/>
      <dgm:spPr/>
      <dgm:t>
        <a:bodyPr/>
        <a:lstStyle/>
        <a:p>
          <a:endParaRPr lang="en-US"/>
        </a:p>
      </dgm:t>
    </dgm:pt>
    <dgm:pt modelId="{73BFCEFA-A562-4DB4-9057-F0682318F7A7}" type="sibTrans" cxnId="{259CCDF8-5AAB-4513-8ACC-E5EE92758E73}">
      <dgm:prSet/>
      <dgm:spPr/>
      <dgm:t>
        <a:bodyPr/>
        <a:lstStyle/>
        <a:p>
          <a:endParaRPr lang="en-US"/>
        </a:p>
      </dgm:t>
    </dgm:pt>
    <dgm:pt modelId="{92D1BFCD-A608-48C2-95EC-92B0D42E41B3}">
      <dgm:prSet/>
      <dgm:spPr/>
      <dgm:t>
        <a:bodyPr/>
        <a:lstStyle/>
        <a:p>
          <a:r>
            <a:rPr lang="en-US"/>
            <a:t>Color</a:t>
          </a:r>
        </a:p>
      </dgm:t>
    </dgm:pt>
    <dgm:pt modelId="{42BBBF04-C48E-4A58-97AB-3E933828B50B}" type="parTrans" cxnId="{C03E7223-1DD0-4BF2-AFB7-584C1A2C48FC}">
      <dgm:prSet/>
      <dgm:spPr/>
      <dgm:t>
        <a:bodyPr/>
        <a:lstStyle/>
        <a:p>
          <a:endParaRPr lang="en-US"/>
        </a:p>
      </dgm:t>
    </dgm:pt>
    <dgm:pt modelId="{6413AC4D-A6C9-4FFA-98EB-3C0281D7CD40}" type="sibTrans" cxnId="{C03E7223-1DD0-4BF2-AFB7-584C1A2C48FC}">
      <dgm:prSet/>
      <dgm:spPr/>
      <dgm:t>
        <a:bodyPr/>
        <a:lstStyle/>
        <a:p>
          <a:endParaRPr lang="en-US"/>
        </a:p>
      </dgm:t>
    </dgm:pt>
    <dgm:pt modelId="{379117F2-9120-4F74-8FED-B63AC2F59625}">
      <dgm:prSet/>
      <dgm:spPr/>
      <dgm:t>
        <a:bodyPr/>
        <a:lstStyle/>
        <a:p>
          <a:r>
            <a:rPr lang="en-US"/>
            <a:t>Circumoral cyanosis indicates distress</a:t>
          </a:r>
        </a:p>
      </dgm:t>
    </dgm:pt>
    <dgm:pt modelId="{056D01BA-EB9A-44D2-B969-9D67F6A11F7E}" type="parTrans" cxnId="{89EC8E91-386D-492C-9609-F041D355EDC4}">
      <dgm:prSet/>
      <dgm:spPr/>
      <dgm:t>
        <a:bodyPr/>
        <a:lstStyle/>
        <a:p>
          <a:endParaRPr lang="en-US"/>
        </a:p>
      </dgm:t>
    </dgm:pt>
    <dgm:pt modelId="{FC79871B-9D76-4FEE-A598-BD550AFD1392}" type="sibTrans" cxnId="{89EC8E91-386D-492C-9609-F041D355EDC4}">
      <dgm:prSet/>
      <dgm:spPr/>
      <dgm:t>
        <a:bodyPr/>
        <a:lstStyle/>
        <a:p>
          <a:endParaRPr lang="en-US"/>
        </a:p>
      </dgm:t>
    </dgm:pt>
    <dgm:pt modelId="{217B76EE-6996-4E8D-9477-4AA2FF5650DE}" type="pres">
      <dgm:prSet presAssocID="{62240688-CA6F-40D3-9637-D2557C120257}" presName="linear" presStyleCnt="0">
        <dgm:presLayoutVars>
          <dgm:animLvl val="lvl"/>
          <dgm:resizeHandles val="exact"/>
        </dgm:presLayoutVars>
      </dgm:prSet>
      <dgm:spPr/>
    </dgm:pt>
    <dgm:pt modelId="{66F7ABED-454B-4859-B2A8-8D79ED974A84}" type="pres">
      <dgm:prSet presAssocID="{31BFD5AE-7408-46C8-AF05-25949A101271}" presName="parentText" presStyleLbl="node1" presStyleIdx="0" presStyleCnt="4">
        <dgm:presLayoutVars>
          <dgm:chMax val="0"/>
          <dgm:bulletEnabled val="1"/>
        </dgm:presLayoutVars>
      </dgm:prSet>
      <dgm:spPr/>
    </dgm:pt>
    <dgm:pt modelId="{85D04021-F74D-4BAA-B23F-FA7E134F41C9}" type="pres">
      <dgm:prSet presAssocID="{31BFD5AE-7408-46C8-AF05-25949A101271}" presName="childText" presStyleLbl="revTx" presStyleIdx="0" presStyleCnt="3">
        <dgm:presLayoutVars>
          <dgm:bulletEnabled val="1"/>
        </dgm:presLayoutVars>
      </dgm:prSet>
      <dgm:spPr/>
    </dgm:pt>
    <dgm:pt modelId="{A2E1B2F5-D8C4-48F0-91E4-706001336161}" type="pres">
      <dgm:prSet presAssocID="{BDE00658-8810-42B2-9442-68B39C458516}" presName="parentText" presStyleLbl="node1" presStyleIdx="1" presStyleCnt="4">
        <dgm:presLayoutVars>
          <dgm:chMax val="0"/>
          <dgm:bulletEnabled val="1"/>
        </dgm:presLayoutVars>
      </dgm:prSet>
      <dgm:spPr/>
    </dgm:pt>
    <dgm:pt modelId="{9C898A86-84EC-45E5-80BC-882D108D23D6}" type="pres">
      <dgm:prSet presAssocID="{D4BA5821-48F7-4D08-A812-0BF09BEBB7E8}" presName="spacer" presStyleCnt="0"/>
      <dgm:spPr/>
    </dgm:pt>
    <dgm:pt modelId="{6BB99913-B5FF-45CF-9E9A-0FCD25F00590}" type="pres">
      <dgm:prSet presAssocID="{F13A0C24-444E-4F73-B34F-C51F24048D2B}" presName="parentText" presStyleLbl="node1" presStyleIdx="2" presStyleCnt="4">
        <dgm:presLayoutVars>
          <dgm:chMax val="0"/>
          <dgm:bulletEnabled val="1"/>
        </dgm:presLayoutVars>
      </dgm:prSet>
      <dgm:spPr/>
    </dgm:pt>
    <dgm:pt modelId="{414B4415-6F3A-4D9D-8D18-B26B3BD33FDD}" type="pres">
      <dgm:prSet presAssocID="{F13A0C24-444E-4F73-B34F-C51F24048D2B}" presName="childText" presStyleLbl="revTx" presStyleIdx="1" presStyleCnt="3">
        <dgm:presLayoutVars>
          <dgm:bulletEnabled val="1"/>
        </dgm:presLayoutVars>
      </dgm:prSet>
      <dgm:spPr/>
    </dgm:pt>
    <dgm:pt modelId="{55E70683-B177-436A-95FD-DE4A082D7941}" type="pres">
      <dgm:prSet presAssocID="{92D1BFCD-A608-48C2-95EC-92B0D42E41B3}" presName="parentText" presStyleLbl="node1" presStyleIdx="3" presStyleCnt="4">
        <dgm:presLayoutVars>
          <dgm:chMax val="0"/>
          <dgm:bulletEnabled val="1"/>
        </dgm:presLayoutVars>
      </dgm:prSet>
      <dgm:spPr/>
    </dgm:pt>
    <dgm:pt modelId="{E30EF5E7-1763-49F0-87E9-F5EDF09F8041}" type="pres">
      <dgm:prSet presAssocID="{92D1BFCD-A608-48C2-95EC-92B0D42E41B3}" presName="childText" presStyleLbl="revTx" presStyleIdx="2" presStyleCnt="3">
        <dgm:presLayoutVars>
          <dgm:bulletEnabled val="1"/>
        </dgm:presLayoutVars>
      </dgm:prSet>
      <dgm:spPr/>
    </dgm:pt>
  </dgm:ptLst>
  <dgm:cxnLst>
    <dgm:cxn modelId="{26C06E06-F8E2-4357-ABE0-1CEBB3D109DF}" type="presOf" srcId="{BDE00658-8810-42B2-9442-68B39C458516}" destId="{A2E1B2F5-D8C4-48F0-91E4-706001336161}" srcOrd="0" destOrd="0" presId="urn:microsoft.com/office/officeart/2005/8/layout/vList2"/>
    <dgm:cxn modelId="{BAA9CB0B-CA1B-4C07-BD55-A04EF1E6EDD7}" type="presOf" srcId="{8FC183AD-F84B-4EE7-84D8-B7F65DBB1997}" destId="{85D04021-F74D-4BAA-B23F-FA7E134F41C9}" srcOrd="0" destOrd="0" presId="urn:microsoft.com/office/officeart/2005/8/layout/vList2"/>
    <dgm:cxn modelId="{8525600F-14A6-4D91-AB3E-FC9148F6E217}" srcId="{62240688-CA6F-40D3-9637-D2557C120257}" destId="{BDE00658-8810-42B2-9442-68B39C458516}" srcOrd="1" destOrd="0" parTransId="{AADF6E74-0DE3-4E54-86D9-6E6AFF257755}" sibTransId="{D4BA5821-48F7-4D08-A812-0BF09BEBB7E8}"/>
    <dgm:cxn modelId="{C03E7223-1DD0-4BF2-AFB7-584C1A2C48FC}" srcId="{62240688-CA6F-40D3-9637-D2557C120257}" destId="{92D1BFCD-A608-48C2-95EC-92B0D42E41B3}" srcOrd="3" destOrd="0" parTransId="{42BBBF04-C48E-4A58-97AB-3E933828B50B}" sibTransId="{6413AC4D-A6C9-4FFA-98EB-3C0281D7CD40}"/>
    <dgm:cxn modelId="{17845A38-8658-4710-A097-C74B3A4E6803}" type="presOf" srcId="{92D1BFCD-A608-48C2-95EC-92B0D42E41B3}" destId="{55E70683-B177-436A-95FD-DE4A082D7941}" srcOrd="0" destOrd="0" presId="urn:microsoft.com/office/officeart/2005/8/layout/vList2"/>
    <dgm:cxn modelId="{6EA09539-B3F8-4CE7-86C7-28F26BB1CCA3}" srcId="{31BFD5AE-7408-46C8-AF05-25949A101271}" destId="{8FC183AD-F84B-4EE7-84D8-B7F65DBB1997}" srcOrd="0" destOrd="0" parTransId="{B5935306-1586-4F69-9502-09A204D9C72B}" sibTransId="{730A1EA9-0ABE-4252-A9A4-27694F73297F}"/>
    <dgm:cxn modelId="{25AF154B-5C85-4BF8-B7AF-6A910A281975}" srcId="{62240688-CA6F-40D3-9637-D2557C120257}" destId="{F13A0C24-444E-4F73-B34F-C51F24048D2B}" srcOrd="2" destOrd="0" parTransId="{AC855D07-0894-4153-BBDB-C68775F1BEE7}" sibTransId="{25C5D130-0397-4E57-89F7-57FBF8A081A3}"/>
    <dgm:cxn modelId="{BBEB5E4E-6FB5-4EB3-8F2B-A0D10631A16D}" srcId="{62240688-CA6F-40D3-9637-D2557C120257}" destId="{31BFD5AE-7408-46C8-AF05-25949A101271}" srcOrd="0" destOrd="0" parTransId="{397195A9-7277-4FDE-A81F-33F7896382D0}" sibTransId="{BC621AA9-6F02-4FF7-B11C-319A72CC1BF0}"/>
    <dgm:cxn modelId="{7C935E75-50BF-41DA-887C-E745FBE1BA56}" type="presOf" srcId="{379117F2-9120-4F74-8FED-B63AC2F59625}" destId="{E30EF5E7-1763-49F0-87E9-F5EDF09F8041}" srcOrd="0" destOrd="0" presId="urn:microsoft.com/office/officeart/2005/8/layout/vList2"/>
    <dgm:cxn modelId="{89EC8E91-386D-492C-9609-F041D355EDC4}" srcId="{92D1BFCD-A608-48C2-95EC-92B0D42E41B3}" destId="{379117F2-9120-4F74-8FED-B63AC2F59625}" srcOrd="0" destOrd="0" parTransId="{056D01BA-EB9A-44D2-B969-9D67F6A11F7E}" sibTransId="{FC79871B-9D76-4FEE-A598-BD550AFD1392}"/>
    <dgm:cxn modelId="{94F591B6-E1A8-4F4D-9517-212868D6AF11}" type="presOf" srcId="{F13A0C24-444E-4F73-B34F-C51F24048D2B}" destId="{6BB99913-B5FF-45CF-9E9A-0FCD25F00590}" srcOrd="0" destOrd="0" presId="urn:microsoft.com/office/officeart/2005/8/layout/vList2"/>
    <dgm:cxn modelId="{73582AE1-215B-4AE2-BC09-0ECA0EF66D9A}" type="presOf" srcId="{62240688-CA6F-40D3-9637-D2557C120257}" destId="{217B76EE-6996-4E8D-9477-4AA2FF5650DE}" srcOrd="0" destOrd="0" presId="urn:microsoft.com/office/officeart/2005/8/layout/vList2"/>
    <dgm:cxn modelId="{9D7E00EC-BA49-4842-A669-AB6D4AD53D6A}" type="presOf" srcId="{31BFD5AE-7408-46C8-AF05-25949A101271}" destId="{66F7ABED-454B-4859-B2A8-8D79ED974A84}" srcOrd="0" destOrd="0" presId="urn:microsoft.com/office/officeart/2005/8/layout/vList2"/>
    <dgm:cxn modelId="{EE8952EF-8E52-430A-9865-92A99E076C05}" type="presOf" srcId="{D512D1E5-0FEB-489F-9613-F9D656116686}" destId="{414B4415-6F3A-4D9D-8D18-B26B3BD33FDD}" srcOrd="0" destOrd="0" presId="urn:microsoft.com/office/officeart/2005/8/layout/vList2"/>
    <dgm:cxn modelId="{259CCDF8-5AAB-4513-8ACC-E5EE92758E73}" srcId="{F13A0C24-444E-4F73-B34F-C51F24048D2B}" destId="{D512D1E5-0FEB-489F-9613-F9D656116686}" srcOrd="0" destOrd="0" parTransId="{4DCB64DE-6FFA-4C76-98E5-4764D7B3D69D}" sibTransId="{73BFCEFA-A562-4DB4-9057-F0682318F7A7}"/>
    <dgm:cxn modelId="{4A80FE74-84C9-49F3-A36F-E0F13A0D7DB8}" type="presParOf" srcId="{217B76EE-6996-4E8D-9477-4AA2FF5650DE}" destId="{66F7ABED-454B-4859-B2A8-8D79ED974A84}" srcOrd="0" destOrd="0" presId="urn:microsoft.com/office/officeart/2005/8/layout/vList2"/>
    <dgm:cxn modelId="{23587DC5-3E46-4A97-84F4-FA75BAF3DD55}" type="presParOf" srcId="{217B76EE-6996-4E8D-9477-4AA2FF5650DE}" destId="{85D04021-F74D-4BAA-B23F-FA7E134F41C9}" srcOrd="1" destOrd="0" presId="urn:microsoft.com/office/officeart/2005/8/layout/vList2"/>
    <dgm:cxn modelId="{CCD6473C-6072-4D71-9EBD-D230002A7976}" type="presParOf" srcId="{217B76EE-6996-4E8D-9477-4AA2FF5650DE}" destId="{A2E1B2F5-D8C4-48F0-91E4-706001336161}" srcOrd="2" destOrd="0" presId="urn:microsoft.com/office/officeart/2005/8/layout/vList2"/>
    <dgm:cxn modelId="{04CA411C-274B-4E73-8F1F-CBBE0CCFBD7D}" type="presParOf" srcId="{217B76EE-6996-4E8D-9477-4AA2FF5650DE}" destId="{9C898A86-84EC-45E5-80BC-882D108D23D6}" srcOrd="3" destOrd="0" presId="urn:microsoft.com/office/officeart/2005/8/layout/vList2"/>
    <dgm:cxn modelId="{BC3BEC28-09A4-4BE9-AC71-125C8FBDBBE2}" type="presParOf" srcId="{217B76EE-6996-4E8D-9477-4AA2FF5650DE}" destId="{6BB99913-B5FF-45CF-9E9A-0FCD25F00590}" srcOrd="4" destOrd="0" presId="urn:microsoft.com/office/officeart/2005/8/layout/vList2"/>
    <dgm:cxn modelId="{D47833B8-08CF-49BC-97B0-4028B906A810}" type="presParOf" srcId="{217B76EE-6996-4E8D-9477-4AA2FF5650DE}" destId="{414B4415-6F3A-4D9D-8D18-B26B3BD33FDD}" srcOrd="5" destOrd="0" presId="urn:microsoft.com/office/officeart/2005/8/layout/vList2"/>
    <dgm:cxn modelId="{43B5B66B-D7C8-4246-A861-59335219CCA4}" type="presParOf" srcId="{217B76EE-6996-4E8D-9477-4AA2FF5650DE}" destId="{55E70683-B177-436A-95FD-DE4A082D7941}" srcOrd="6" destOrd="0" presId="urn:microsoft.com/office/officeart/2005/8/layout/vList2"/>
    <dgm:cxn modelId="{DD5E71CF-307B-412F-A338-CAB206F161DC}" type="presParOf" srcId="{217B76EE-6996-4E8D-9477-4AA2FF5650DE}" destId="{E30EF5E7-1763-49F0-87E9-F5EDF09F8041}"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0841D8-B4E4-46C9-8C77-95871B362F04}"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19EA1702-36AB-4932-8D2B-0CA966E4B13C}">
      <dgm:prSet/>
      <dgm:spPr/>
      <dgm:t>
        <a:bodyPr/>
        <a:lstStyle/>
        <a:p>
          <a:r>
            <a:rPr lang="en-US" dirty="0"/>
            <a:t>Lactation</a:t>
          </a:r>
        </a:p>
      </dgm:t>
    </dgm:pt>
    <dgm:pt modelId="{A4D77517-6C6C-4063-BC42-FB99AB16274D}" type="parTrans" cxnId="{2578DB6C-F8B3-4551-AC35-035BD7FAC0E3}">
      <dgm:prSet/>
      <dgm:spPr/>
      <dgm:t>
        <a:bodyPr/>
        <a:lstStyle/>
        <a:p>
          <a:endParaRPr lang="en-US"/>
        </a:p>
      </dgm:t>
    </dgm:pt>
    <dgm:pt modelId="{D4D282C8-395E-44AA-B000-DC12075563B6}" type="sibTrans" cxnId="{2578DB6C-F8B3-4551-AC35-035BD7FAC0E3}">
      <dgm:prSet/>
      <dgm:spPr/>
      <dgm:t>
        <a:bodyPr/>
        <a:lstStyle/>
        <a:p>
          <a:endParaRPr lang="en-US"/>
        </a:p>
      </dgm:t>
    </dgm:pt>
    <dgm:pt modelId="{8D37B26D-E3B5-41FB-A857-C8C780984489}">
      <dgm:prSet/>
      <dgm:spPr/>
      <dgm:t>
        <a:bodyPr/>
        <a:lstStyle/>
        <a:p>
          <a:r>
            <a:rPr lang="en-US" dirty="0"/>
            <a:t>Immediately after birth skin to skin contact should be encouraged (if able)</a:t>
          </a:r>
        </a:p>
      </dgm:t>
    </dgm:pt>
    <dgm:pt modelId="{62F62F68-94E1-4114-9545-36617C34A632}" type="parTrans" cxnId="{A62FF836-9A74-4656-8EF3-54C761B0CF7B}">
      <dgm:prSet/>
      <dgm:spPr/>
      <dgm:t>
        <a:bodyPr/>
        <a:lstStyle/>
        <a:p>
          <a:endParaRPr lang="en-US"/>
        </a:p>
      </dgm:t>
    </dgm:pt>
    <dgm:pt modelId="{86E3CCB3-2720-4091-8915-3D68EDE180FF}" type="sibTrans" cxnId="{A62FF836-9A74-4656-8EF3-54C761B0CF7B}">
      <dgm:prSet/>
      <dgm:spPr/>
      <dgm:t>
        <a:bodyPr/>
        <a:lstStyle/>
        <a:p>
          <a:endParaRPr lang="en-US"/>
        </a:p>
      </dgm:t>
    </dgm:pt>
    <dgm:pt modelId="{512ACE8D-FD0E-4F5C-96FE-7119DC991104}">
      <dgm:prSet/>
      <dgm:spPr/>
      <dgm:t>
        <a:bodyPr/>
        <a:lstStyle/>
        <a:p>
          <a:r>
            <a:rPr lang="en-US" dirty="0"/>
            <a:t>First latch should be assisted </a:t>
          </a:r>
        </a:p>
      </dgm:t>
    </dgm:pt>
    <dgm:pt modelId="{FF3E140E-8573-4D44-8FDD-B790CEBA8B24}" type="parTrans" cxnId="{10CEEBAC-6AF0-4966-A280-619A5BFAB12A}">
      <dgm:prSet/>
      <dgm:spPr/>
      <dgm:t>
        <a:bodyPr/>
        <a:lstStyle/>
        <a:p>
          <a:endParaRPr lang="en-US"/>
        </a:p>
      </dgm:t>
    </dgm:pt>
    <dgm:pt modelId="{F8CC96EB-E1AE-4677-9092-6FA29B35E17E}" type="sibTrans" cxnId="{10CEEBAC-6AF0-4966-A280-619A5BFAB12A}">
      <dgm:prSet/>
      <dgm:spPr/>
      <dgm:t>
        <a:bodyPr/>
        <a:lstStyle/>
        <a:p>
          <a:endParaRPr lang="en-US"/>
        </a:p>
      </dgm:t>
    </dgm:pt>
    <dgm:pt modelId="{19C9ADEA-C665-4A64-B262-3A65244968A0}">
      <dgm:prSet/>
      <dgm:spPr/>
      <dgm:t>
        <a:bodyPr/>
        <a:lstStyle/>
        <a:p>
          <a:r>
            <a:rPr lang="en-US" dirty="0"/>
            <a:t>Latch should be observed by lactation, nurse or provider</a:t>
          </a:r>
        </a:p>
      </dgm:t>
    </dgm:pt>
    <dgm:pt modelId="{E48B4F16-EBB2-473F-A985-D509D6F986D5}" type="parTrans" cxnId="{6C21740D-CD2A-44E5-BBEE-CABEB0ECEA7F}">
      <dgm:prSet/>
      <dgm:spPr/>
      <dgm:t>
        <a:bodyPr/>
        <a:lstStyle/>
        <a:p>
          <a:endParaRPr lang="en-US"/>
        </a:p>
      </dgm:t>
    </dgm:pt>
    <dgm:pt modelId="{2FEC4CE8-8F89-43CF-A69D-6547B21086C1}" type="sibTrans" cxnId="{6C21740D-CD2A-44E5-BBEE-CABEB0ECEA7F}">
      <dgm:prSet/>
      <dgm:spPr/>
      <dgm:t>
        <a:bodyPr/>
        <a:lstStyle/>
        <a:p>
          <a:endParaRPr lang="en-US"/>
        </a:p>
      </dgm:t>
    </dgm:pt>
    <dgm:pt modelId="{83A1999A-BF39-4579-AB7E-84AD92162614}">
      <dgm:prSet/>
      <dgm:spPr/>
      <dgm:t>
        <a:bodyPr/>
        <a:lstStyle/>
        <a:p>
          <a:r>
            <a:rPr lang="en-US" dirty="0"/>
            <a:t>Review feeding cues </a:t>
          </a:r>
        </a:p>
      </dgm:t>
    </dgm:pt>
    <dgm:pt modelId="{3E44C49F-6204-4E0B-8FE6-89E66024F0B0}" type="parTrans" cxnId="{04AE8967-43BD-4400-B82C-82F43FCFC976}">
      <dgm:prSet/>
      <dgm:spPr/>
      <dgm:t>
        <a:bodyPr/>
        <a:lstStyle/>
        <a:p>
          <a:endParaRPr lang="en-US"/>
        </a:p>
      </dgm:t>
    </dgm:pt>
    <dgm:pt modelId="{81C3476B-9E42-4971-8A9D-94516F6F77B8}" type="sibTrans" cxnId="{04AE8967-43BD-4400-B82C-82F43FCFC976}">
      <dgm:prSet/>
      <dgm:spPr/>
      <dgm:t>
        <a:bodyPr/>
        <a:lstStyle/>
        <a:p>
          <a:endParaRPr lang="en-US"/>
        </a:p>
      </dgm:t>
    </dgm:pt>
    <dgm:pt modelId="{8CEB383B-ED2C-4CFE-9EFB-0C55AC92DE67}">
      <dgm:prSet/>
      <dgm:spPr/>
      <dgm:t>
        <a:bodyPr/>
        <a:lstStyle/>
        <a:p>
          <a:r>
            <a:rPr lang="en-US" dirty="0"/>
            <a:t>Initial feeding pattern is every 2-3 hours, or 8-12 times in 24 hours</a:t>
          </a:r>
        </a:p>
      </dgm:t>
    </dgm:pt>
    <dgm:pt modelId="{40A6A803-058A-4ACF-89C0-CA52B4547723}" type="parTrans" cxnId="{C2555815-7F9B-4866-B609-9995A83AB5FD}">
      <dgm:prSet/>
      <dgm:spPr/>
      <dgm:t>
        <a:bodyPr/>
        <a:lstStyle/>
        <a:p>
          <a:endParaRPr lang="en-US"/>
        </a:p>
      </dgm:t>
    </dgm:pt>
    <dgm:pt modelId="{5074E42E-B957-49A2-8059-CDADBD11E4F7}" type="sibTrans" cxnId="{C2555815-7F9B-4866-B609-9995A83AB5FD}">
      <dgm:prSet/>
      <dgm:spPr/>
      <dgm:t>
        <a:bodyPr/>
        <a:lstStyle/>
        <a:p>
          <a:endParaRPr lang="en-US"/>
        </a:p>
      </dgm:t>
    </dgm:pt>
    <dgm:pt modelId="{3E55FB3D-D09F-45BC-A24E-D783075B3D98}">
      <dgm:prSet/>
      <dgm:spPr/>
      <dgm:t>
        <a:bodyPr/>
        <a:lstStyle/>
        <a:p>
          <a:r>
            <a:rPr lang="en-US" dirty="0"/>
            <a:t>Infant receives colostrum the first few days of life then milk production increases between 3-5 days of life </a:t>
          </a:r>
        </a:p>
      </dgm:t>
    </dgm:pt>
    <dgm:pt modelId="{5D456AB7-88EA-4FBD-ACE1-40ED135F4151}" type="parTrans" cxnId="{A3491D72-7D89-44B9-A83E-E7809E03F690}">
      <dgm:prSet/>
      <dgm:spPr/>
      <dgm:t>
        <a:bodyPr/>
        <a:lstStyle/>
        <a:p>
          <a:endParaRPr lang="en-US"/>
        </a:p>
      </dgm:t>
    </dgm:pt>
    <dgm:pt modelId="{B2512EF7-DAEF-41E4-A369-FFBA7569920D}" type="sibTrans" cxnId="{A3491D72-7D89-44B9-A83E-E7809E03F690}">
      <dgm:prSet/>
      <dgm:spPr/>
      <dgm:t>
        <a:bodyPr/>
        <a:lstStyle/>
        <a:p>
          <a:endParaRPr lang="en-US"/>
        </a:p>
      </dgm:t>
    </dgm:pt>
    <dgm:pt modelId="{BE894A3A-9CF2-47B8-87F2-DC136D66CF18}">
      <dgm:prSet/>
      <dgm:spPr/>
      <dgm:t>
        <a:bodyPr/>
        <a:lstStyle/>
        <a:p>
          <a:r>
            <a:rPr lang="en-US" dirty="0"/>
            <a:t>Formula </a:t>
          </a:r>
        </a:p>
      </dgm:t>
    </dgm:pt>
    <dgm:pt modelId="{F6E1FBD9-BC7F-41FA-AB21-5C58A84BF28E}" type="parTrans" cxnId="{C5339FDF-CB16-48CE-B222-591A0B1DA467}">
      <dgm:prSet/>
      <dgm:spPr/>
      <dgm:t>
        <a:bodyPr/>
        <a:lstStyle/>
        <a:p>
          <a:endParaRPr lang="en-US"/>
        </a:p>
      </dgm:t>
    </dgm:pt>
    <dgm:pt modelId="{DD4B8E79-F948-4384-96BF-C296056F957E}" type="sibTrans" cxnId="{C5339FDF-CB16-48CE-B222-591A0B1DA467}">
      <dgm:prSet/>
      <dgm:spPr/>
      <dgm:t>
        <a:bodyPr/>
        <a:lstStyle/>
        <a:p>
          <a:endParaRPr lang="en-US"/>
        </a:p>
      </dgm:t>
    </dgm:pt>
    <dgm:pt modelId="{68E0E95A-EA1A-48D0-9004-F22B31B04358}">
      <dgm:prSet/>
      <dgm:spPr/>
      <dgm:t>
        <a:bodyPr/>
        <a:lstStyle/>
        <a:p>
          <a:r>
            <a:rPr lang="en-US" dirty="0"/>
            <a:t>Proper positioning of infant and bottle should be demonstrated to parents</a:t>
          </a:r>
        </a:p>
      </dgm:t>
    </dgm:pt>
    <dgm:pt modelId="{E717386D-360F-4321-B936-25577DF59749}" type="parTrans" cxnId="{4E7DB1EF-064F-4EEA-ADA6-E3CCA7179321}">
      <dgm:prSet/>
      <dgm:spPr/>
      <dgm:t>
        <a:bodyPr/>
        <a:lstStyle/>
        <a:p>
          <a:endParaRPr lang="en-US"/>
        </a:p>
      </dgm:t>
    </dgm:pt>
    <dgm:pt modelId="{5462C9BF-3B63-49FD-BC8F-EFA3F0AE1EDB}" type="sibTrans" cxnId="{4E7DB1EF-064F-4EEA-ADA6-E3CCA7179321}">
      <dgm:prSet/>
      <dgm:spPr/>
      <dgm:t>
        <a:bodyPr/>
        <a:lstStyle/>
        <a:p>
          <a:endParaRPr lang="en-US"/>
        </a:p>
      </dgm:t>
    </dgm:pt>
    <dgm:pt modelId="{A7628789-4517-44A8-ABC2-B53AE3A59120}">
      <dgm:prSet/>
      <dgm:spPr/>
      <dgm:t>
        <a:bodyPr/>
        <a:lstStyle/>
        <a:p>
          <a:r>
            <a:rPr lang="en-US" dirty="0"/>
            <a:t>Monitor for choking, sputter or gasping sounds during bottle feeds that could indicate wrong nipple size </a:t>
          </a:r>
        </a:p>
      </dgm:t>
    </dgm:pt>
    <dgm:pt modelId="{3B34BE95-B365-470E-9AF3-229C9C5A17C6}" type="parTrans" cxnId="{23641BD9-96C2-41BB-BE87-A17589CB3D7C}">
      <dgm:prSet/>
      <dgm:spPr/>
      <dgm:t>
        <a:bodyPr/>
        <a:lstStyle/>
        <a:p>
          <a:endParaRPr lang="en-US"/>
        </a:p>
      </dgm:t>
    </dgm:pt>
    <dgm:pt modelId="{238F6E36-8BA3-4797-9748-839389D1B076}" type="sibTrans" cxnId="{23641BD9-96C2-41BB-BE87-A17589CB3D7C}">
      <dgm:prSet/>
      <dgm:spPr/>
      <dgm:t>
        <a:bodyPr/>
        <a:lstStyle/>
        <a:p>
          <a:endParaRPr lang="en-US"/>
        </a:p>
      </dgm:t>
    </dgm:pt>
    <dgm:pt modelId="{4DF259CA-FDFC-4A2D-BBD9-0742ACEAEDA6}">
      <dgm:prSet/>
      <dgm:spPr/>
      <dgm:t>
        <a:bodyPr/>
        <a:lstStyle/>
        <a:p>
          <a:r>
            <a:rPr lang="en-US" dirty="0"/>
            <a:t>Will feed every 3-4 hours</a:t>
          </a:r>
        </a:p>
      </dgm:t>
    </dgm:pt>
    <dgm:pt modelId="{C9D63880-A10B-405D-9FAE-57D804DC4600}" type="parTrans" cxnId="{25BAAB9C-E32F-4B58-B101-5B8B3BEE00E3}">
      <dgm:prSet/>
      <dgm:spPr/>
      <dgm:t>
        <a:bodyPr/>
        <a:lstStyle/>
        <a:p>
          <a:endParaRPr lang="en-US"/>
        </a:p>
      </dgm:t>
    </dgm:pt>
    <dgm:pt modelId="{D3E493C6-4D18-4734-B66A-B36F8DD1067E}" type="sibTrans" cxnId="{25BAAB9C-E32F-4B58-B101-5B8B3BEE00E3}">
      <dgm:prSet/>
      <dgm:spPr/>
      <dgm:t>
        <a:bodyPr/>
        <a:lstStyle/>
        <a:p>
          <a:endParaRPr lang="en-US"/>
        </a:p>
      </dgm:t>
    </dgm:pt>
    <dgm:pt modelId="{4794F19D-A0EB-403F-99B1-6742104D4F2C}">
      <dgm:prSet/>
      <dgm:spPr/>
      <dgm:t>
        <a:bodyPr/>
        <a:lstStyle/>
        <a:p>
          <a:r>
            <a:rPr lang="en-US" dirty="0">
              <a:cs typeface="Calibri Light"/>
            </a:rPr>
            <a:t>Day 2 of life 5-10 ml each feed, 10-20 ml on day 3 of life</a:t>
          </a:r>
        </a:p>
      </dgm:t>
    </dgm:pt>
    <dgm:pt modelId="{33845634-D93E-401C-90F6-9961404F646C}" type="parTrans" cxnId="{6D361188-A763-41E4-A5FA-F727B3867820}">
      <dgm:prSet/>
      <dgm:spPr/>
      <dgm:t>
        <a:bodyPr/>
        <a:lstStyle/>
        <a:p>
          <a:endParaRPr lang="en-US"/>
        </a:p>
      </dgm:t>
    </dgm:pt>
    <dgm:pt modelId="{03C9495B-5071-4CF4-A0F6-5DE0398C5347}" type="sibTrans" cxnId="{6D361188-A763-41E4-A5FA-F727B3867820}">
      <dgm:prSet/>
      <dgm:spPr/>
      <dgm:t>
        <a:bodyPr/>
        <a:lstStyle/>
        <a:p>
          <a:endParaRPr lang="en-US"/>
        </a:p>
      </dgm:t>
    </dgm:pt>
    <dgm:pt modelId="{DA4A7E09-571B-4C57-A3CD-EC5B26D88066}" type="pres">
      <dgm:prSet presAssocID="{8F0841D8-B4E4-46C9-8C77-95871B362F04}" presName="linear" presStyleCnt="0">
        <dgm:presLayoutVars>
          <dgm:animLvl val="lvl"/>
          <dgm:resizeHandles val="exact"/>
        </dgm:presLayoutVars>
      </dgm:prSet>
      <dgm:spPr/>
    </dgm:pt>
    <dgm:pt modelId="{754C1EBA-D5A6-469F-B047-0572E97A970F}" type="pres">
      <dgm:prSet presAssocID="{19EA1702-36AB-4932-8D2B-0CA966E4B13C}" presName="parentText" presStyleLbl="node1" presStyleIdx="0" presStyleCnt="2">
        <dgm:presLayoutVars>
          <dgm:chMax val="0"/>
          <dgm:bulletEnabled val="1"/>
        </dgm:presLayoutVars>
      </dgm:prSet>
      <dgm:spPr/>
    </dgm:pt>
    <dgm:pt modelId="{31EDA85A-A4E6-4988-B922-040A3C7CF339}" type="pres">
      <dgm:prSet presAssocID="{19EA1702-36AB-4932-8D2B-0CA966E4B13C}" presName="childText" presStyleLbl="revTx" presStyleIdx="0" presStyleCnt="2">
        <dgm:presLayoutVars>
          <dgm:bulletEnabled val="1"/>
        </dgm:presLayoutVars>
      </dgm:prSet>
      <dgm:spPr/>
    </dgm:pt>
    <dgm:pt modelId="{B0C1BF30-C8C5-4DBD-820B-A667E3102EEF}" type="pres">
      <dgm:prSet presAssocID="{BE894A3A-9CF2-47B8-87F2-DC136D66CF18}" presName="parentText" presStyleLbl="node1" presStyleIdx="1" presStyleCnt="2">
        <dgm:presLayoutVars>
          <dgm:chMax val="0"/>
          <dgm:bulletEnabled val="1"/>
        </dgm:presLayoutVars>
      </dgm:prSet>
      <dgm:spPr/>
    </dgm:pt>
    <dgm:pt modelId="{3679AB7F-3457-49AB-BC87-5EF0EC62B7D1}" type="pres">
      <dgm:prSet presAssocID="{BE894A3A-9CF2-47B8-87F2-DC136D66CF18}" presName="childText" presStyleLbl="revTx" presStyleIdx="1" presStyleCnt="2">
        <dgm:presLayoutVars>
          <dgm:bulletEnabled val="1"/>
        </dgm:presLayoutVars>
      </dgm:prSet>
      <dgm:spPr/>
    </dgm:pt>
  </dgm:ptLst>
  <dgm:cxnLst>
    <dgm:cxn modelId="{58DB0B0D-0E85-4EEE-9E86-66E5E646029E}" type="presOf" srcId="{8F0841D8-B4E4-46C9-8C77-95871B362F04}" destId="{DA4A7E09-571B-4C57-A3CD-EC5B26D88066}" srcOrd="0" destOrd="0" presId="urn:microsoft.com/office/officeart/2005/8/layout/vList2"/>
    <dgm:cxn modelId="{6C21740D-CD2A-44E5-BBEE-CABEB0ECEA7F}" srcId="{19EA1702-36AB-4932-8D2B-0CA966E4B13C}" destId="{19C9ADEA-C665-4A64-B262-3A65244968A0}" srcOrd="2" destOrd="0" parTransId="{E48B4F16-EBB2-473F-A985-D509D6F986D5}" sibTransId="{2FEC4CE8-8F89-43CF-A69D-6547B21086C1}"/>
    <dgm:cxn modelId="{1BD1A90E-542B-486A-8345-CDDD450DB782}" type="presOf" srcId="{8CEB383B-ED2C-4CFE-9EFB-0C55AC92DE67}" destId="{31EDA85A-A4E6-4988-B922-040A3C7CF339}" srcOrd="0" destOrd="4" presId="urn:microsoft.com/office/officeart/2005/8/layout/vList2"/>
    <dgm:cxn modelId="{C2555815-7F9B-4866-B609-9995A83AB5FD}" srcId="{19EA1702-36AB-4932-8D2B-0CA966E4B13C}" destId="{8CEB383B-ED2C-4CFE-9EFB-0C55AC92DE67}" srcOrd="4" destOrd="0" parTransId="{40A6A803-058A-4ACF-89C0-CA52B4547723}" sibTransId="{5074E42E-B957-49A2-8059-CDADBD11E4F7}"/>
    <dgm:cxn modelId="{171D4E22-AB4E-419E-86ED-DFA9073480CB}" type="presOf" srcId="{3E55FB3D-D09F-45BC-A24E-D783075B3D98}" destId="{31EDA85A-A4E6-4988-B922-040A3C7CF339}" srcOrd="0" destOrd="5" presId="urn:microsoft.com/office/officeart/2005/8/layout/vList2"/>
    <dgm:cxn modelId="{7BEA862F-9ADB-4657-89A3-A195C114C1E9}" type="presOf" srcId="{4794F19D-A0EB-403F-99B1-6742104D4F2C}" destId="{3679AB7F-3457-49AB-BC87-5EF0EC62B7D1}" srcOrd="0" destOrd="1" presId="urn:microsoft.com/office/officeart/2005/8/layout/vList2"/>
    <dgm:cxn modelId="{A62FF836-9A74-4656-8EF3-54C761B0CF7B}" srcId="{19EA1702-36AB-4932-8D2B-0CA966E4B13C}" destId="{8D37B26D-E3B5-41FB-A857-C8C780984489}" srcOrd="0" destOrd="0" parTransId="{62F62F68-94E1-4114-9545-36617C34A632}" sibTransId="{86E3CCB3-2720-4091-8915-3D68EDE180FF}"/>
    <dgm:cxn modelId="{43D3E33D-3A3E-424D-9C47-72939DC7C7FA}" type="presOf" srcId="{BE894A3A-9CF2-47B8-87F2-DC136D66CF18}" destId="{B0C1BF30-C8C5-4DBD-820B-A667E3102EEF}" srcOrd="0" destOrd="0" presId="urn:microsoft.com/office/officeart/2005/8/layout/vList2"/>
    <dgm:cxn modelId="{B46F875A-25DF-43C6-82D9-BE47A9BBA07A}" type="presOf" srcId="{512ACE8D-FD0E-4F5C-96FE-7119DC991104}" destId="{31EDA85A-A4E6-4988-B922-040A3C7CF339}" srcOrd="0" destOrd="1" presId="urn:microsoft.com/office/officeart/2005/8/layout/vList2"/>
    <dgm:cxn modelId="{0D1AF661-0FEC-4FF2-A835-6FAA974DB9E4}" type="presOf" srcId="{4DF259CA-FDFC-4A2D-BBD9-0742ACEAEDA6}" destId="{3679AB7F-3457-49AB-BC87-5EF0EC62B7D1}" srcOrd="0" destOrd="2" presId="urn:microsoft.com/office/officeart/2005/8/layout/vList2"/>
    <dgm:cxn modelId="{04AE8967-43BD-4400-B82C-82F43FCFC976}" srcId="{19EA1702-36AB-4932-8D2B-0CA966E4B13C}" destId="{83A1999A-BF39-4579-AB7E-84AD92162614}" srcOrd="3" destOrd="0" parTransId="{3E44C49F-6204-4E0B-8FE6-89E66024F0B0}" sibTransId="{81C3476B-9E42-4971-8A9D-94516F6F77B8}"/>
    <dgm:cxn modelId="{2578DB6C-F8B3-4551-AC35-035BD7FAC0E3}" srcId="{8F0841D8-B4E4-46C9-8C77-95871B362F04}" destId="{19EA1702-36AB-4932-8D2B-0CA966E4B13C}" srcOrd="0" destOrd="0" parTransId="{A4D77517-6C6C-4063-BC42-FB99AB16274D}" sibTransId="{D4D282C8-395E-44AA-B000-DC12075563B6}"/>
    <dgm:cxn modelId="{A3491D72-7D89-44B9-A83E-E7809E03F690}" srcId="{19EA1702-36AB-4932-8D2B-0CA966E4B13C}" destId="{3E55FB3D-D09F-45BC-A24E-D783075B3D98}" srcOrd="5" destOrd="0" parTransId="{5D456AB7-88EA-4FBD-ACE1-40ED135F4151}" sibTransId="{B2512EF7-DAEF-41E4-A369-FFBA7569920D}"/>
    <dgm:cxn modelId="{6CBD077A-BD4C-4BF0-96D4-7E5D4BBA7087}" type="presOf" srcId="{A7628789-4517-44A8-ABC2-B53AE3A59120}" destId="{3679AB7F-3457-49AB-BC87-5EF0EC62B7D1}" srcOrd="0" destOrd="3" presId="urn:microsoft.com/office/officeart/2005/8/layout/vList2"/>
    <dgm:cxn modelId="{6D361188-A763-41E4-A5FA-F727B3867820}" srcId="{BE894A3A-9CF2-47B8-87F2-DC136D66CF18}" destId="{4794F19D-A0EB-403F-99B1-6742104D4F2C}" srcOrd="1" destOrd="0" parTransId="{33845634-D93E-401C-90F6-9961404F646C}" sibTransId="{03C9495B-5071-4CF4-A0F6-5DE0398C5347}"/>
    <dgm:cxn modelId="{0A39F18D-14B0-4A24-AAAD-4A99D722DA93}" type="presOf" srcId="{68E0E95A-EA1A-48D0-9004-F22B31B04358}" destId="{3679AB7F-3457-49AB-BC87-5EF0EC62B7D1}" srcOrd="0" destOrd="0" presId="urn:microsoft.com/office/officeart/2005/8/layout/vList2"/>
    <dgm:cxn modelId="{25BAAB9C-E32F-4B58-B101-5B8B3BEE00E3}" srcId="{BE894A3A-9CF2-47B8-87F2-DC136D66CF18}" destId="{4DF259CA-FDFC-4A2D-BBD9-0742ACEAEDA6}" srcOrd="2" destOrd="0" parTransId="{C9D63880-A10B-405D-9FAE-57D804DC4600}" sibTransId="{D3E493C6-4D18-4734-B66A-B36F8DD1067E}"/>
    <dgm:cxn modelId="{80CB84A2-B2BC-4058-96B1-63E451F3D185}" type="presOf" srcId="{8D37B26D-E3B5-41FB-A857-C8C780984489}" destId="{31EDA85A-A4E6-4988-B922-040A3C7CF339}" srcOrd="0" destOrd="0" presId="urn:microsoft.com/office/officeart/2005/8/layout/vList2"/>
    <dgm:cxn modelId="{10CEEBAC-6AF0-4966-A280-619A5BFAB12A}" srcId="{19EA1702-36AB-4932-8D2B-0CA966E4B13C}" destId="{512ACE8D-FD0E-4F5C-96FE-7119DC991104}" srcOrd="1" destOrd="0" parTransId="{FF3E140E-8573-4D44-8FDD-B790CEBA8B24}" sibTransId="{F8CC96EB-E1AE-4677-9092-6FA29B35E17E}"/>
    <dgm:cxn modelId="{73A93CC7-E7CC-460B-913E-A0FB25906E96}" type="presOf" srcId="{19EA1702-36AB-4932-8D2B-0CA966E4B13C}" destId="{754C1EBA-D5A6-469F-B047-0572E97A970F}" srcOrd="0" destOrd="0" presId="urn:microsoft.com/office/officeart/2005/8/layout/vList2"/>
    <dgm:cxn modelId="{CE7ADFD3-C4BC-4200-AF34-B527D0C68048}" type="presOf" srcId="{83A1999A-BF39-4579-AB7E-84AD92162614}" destId="{31EDA85A-A4E6-4988-B922-040A3C7CF339}" srcOrd="0" destOrd="3" presId="urn:microsoft.com/office/officeart/2005/8/layout/vList2"/>
    <dgm:cxn modelId="{23641BD9-96C2-41BB-BE87-A17589CB3D7C}" srcId="{BE894A3A-9CF2-47B8-87F2-DC136D66CF18}" destId="{A7628789-4517-44A8-ABC2-B53AE3A59120}" srcOrd="3" destOrd="0" parTransId="{3B34BE95-B365-470E-9AF3-229C9C5A17C6}" sibTransId="{238F6E36-8BA3-4797-9748-839389D1B076}"/>
    <dgm:cxn modelId="{C5339FDF-CB16-48CE-B222-591A0B1DA467}" srcId="{8F0841D8-B4E4-46C9-8C77-95871B362F04}" destId="{BE894A3A-9CF2-47B8-87F2-DC136D66CF18}" srcOrd="1" destOrd="0" parTransId="{F6E1FBD9-BC7F-41FA-AB21-5C58A84BF28E}" sibTransId="{DD4B8E79-F948-4384-96BF-C296056F957E}"/>
    <dgm:cxn modelId="{EC5F30E5-D890-4F6C-8F15-39C7605156BC}" type="presOf" srcId="{19C9ADEA-C665-4A64-B262-3A65244968A0}" destId="{31EDA85A-A4E6-4988-B922-040A3C7CF339}" srcOrd="0" destOrd="2" presId="urn:microsoft.com/office/officeart/2005/8/layout/vList2"/>
    <dgm:cxn modelId="{4E7DB1EF-064F-4EEA-ADA6-E3CCA7179321}" srcId="{BE894A3A-9CF2-47B8-87F2-DC136D66CF18}" destId="{68E0E95A-EA1A-48D0-9004-F22B31B04358}" srcOrd="0" destOrd="0" parTransId="{E717386D-360F-4321-B936-25577DF59749}" sibTransId="{5462C9BF-3B63-49FD-BC8F-EFA3F0AE1EDB}"/>
    <dgm:cxn modelId="{30E2D52A-3636-43AB-82B2-44D02A875E58}" type="presParOf" srcId="{DA4A7E09-571B-4C57-A3CD-EC5B26D88066}" destId="{754C1EBA-D5A6-469F-B047-0572E97A970F}" srcOrd="0" destOrd="0" presId="urn:microsoft.com/office/officeart/2005/8/layout/vList2"/>
    <dgm:cxn modelId="{43F193B7-EA97-43C8-92EC-EDC3770F4280}" type="presParOf" srcId="{DA4A7E09-571B-4C57-A3CD-EC5B26D88066}" destId="{31EDA85A-A4E6-4988-B922-040A3C7CF339}" srcOrd="1" destOrd="0" presId="urn:microsoft.com/office/officeart/2005/8/layout/vList2"/>
    <dgm:cxn modelId="{71143B42-4D84-4104-AB91-B0C8C45A7BBD}" type="presParOf" srcId="{DA4A7E09-571B-4C57-A3CD-EC5B26D88066}" destId="{B0C1BF30-C8C5-4DBD-820B-A667E3102EEF}" srcOrd="2" destOrd="0" presId="urn:microsoft.com/office/officeart/2005/8/layout/vList2"/>
    <dgm:cxn modelId="{D887D237-89E3-406B-BD4C-A69A17F758EB}" type="presParOf" srcId="{DA4A7E09-571B-4C57-A3CD-EC5B26D88066}" destId="{3679AB7F-3457-49AB-BC87-5EF0EC62B7D1}"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D08056-2219-479D-A3E9-90FEB253C975}"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F7B2FFC7-2D2B-4D98-B26A-3440CDB49CFF}">
      <dgm:prSet/>
      <dgm:spPr/>
      <dgm:t>
        <a:bodyPr/>
        <a:lstStyle/>
        <a:p>
          <a:r>
            <a:rPr lang="en-US"/>
            <a:t>Vitamin K</a:t>
          </a:r>
        </a:p>
      </dgm:t>
    </dgm:pt>
    <dgm:pt modelId="{6EA1BCC5-63A7-4383-9819-68440552542A}" type="parTrans" cxnId="{697289A0-C752-4979-862B-28E2FCC15C78}">
      <dgm:prSet/>
      <dgm:spPr/>
      <dgm:t>
        <a:bodyPr/>
        <a:lstStyle/>
        <a:p>
          <a:endParaRPr lang="en-US"/>
        </a:p>
      </dgm:t>
    </dgm:pt>
    <dgm:pt modelId="{08014C88-9E96-474C-9E95-5AB69356CF86}" type="sibTrans" cxnId="{697289A0-C752-4979-862B-28E2FCC15C78}">
      <dgm:prSet/>
      <dgm:spPr/>
      <dgm:t>
        <a:bodyPr/>
        <a:lstStyle/>
        <a:p>
          <a:endParaRPr lang="en-US"/>
        </a:p>
      </dgm:t>
    </dgm:pt>
    <dgm:pt modelId="{E37E353C-7D48-482B-8D3C-A9C07E33E97C}">
      <dgm:prSet/>
      <dgm:spPr/>
      <dgm:t>
        <a:bodyPr/>
        <a:lstStyle/>
        <a:p>
          <a:r>
            <a:rPr lang="en-US"/>
            <a:t>Erythromycin 0.5% ophthalmic ointment</a:t>
          </a:r>
        </a:p>
      </dgm:t>
    </dgm:pt>
    <dgm:pt modelId="{E2AAF46A-2426-49A1-90B3-82F5DE88B40D}" type="parTrans" cxnId="{7B14D6B1-D4FD-48FB-916B-6308BA7A041C}">
      <dgm:prSet/>
      <dgm:spPr/>
      <dgm:t>
        <a:bodyPr/>
        <a:lstStyle/>
        <a:p>
          <a:endParaRPr lang="en-US"/>
        </a:p>
      </dgm:t>
    </dgm:pt>
    <dgm:pt modelId="{8DFD9A93-F67D-4F91-AFE0-6B6CBECB428A}" type="sibTrans" cxnId="{7B14D6B1-D4FD-48FB-916B-6308BA7A041C}">
      <dgm:prSet/>
      <dgm:spPr/>
      <dgm:t>
        <a:bodyPr/>
        <a:lstStyle/>
        <a:p>
          <a:endParaRPr lang="en-US"/>
        </a:p>
      </dgm:t>
    </dgm:pt>
    <dgm:pt modelId="{3E8ADF4A-99F8-47C7-A0C5-DE73544348CF}">
      <dgm:prSet/>
      <dgm:spPr/>
      <dgm:t>
        <a:bodyPr/>
        <a:lstStyle/>
        <a:p>
          <a:r>
            <a:rPr lang="en-US"/>
            <a:t>Hepatitis B</a:t>
          </a:r>
        </a:p>
      </dgm:t>
    </dgm:pt>
    <dgm:pt modelId="{48FBE48C-00C1-4C76-913D-0B356EFD5B66}" type="parTrans" cxnId="{8C80AF5C-9078-4742-9211-16E39DE58D60}">
      <dgm:prSet/>
      <dgm:spPr/>
      <dgm:t>
        <a:bodyPr/>
        <a:lstStyle/>
        <a:p>
          <a:endParaRPr lang="en-US"/>
        </a:p>
      </dgm:t>
    </dgm:pt>
    <dgm:pt modelId="{48D22292-4F5E-4929-8DCE-D1B386224F67}" type="sibTrans" cxnId="{8C80AF5C-9078-4742-9211-16E39DE58D60}">
      <dgm:prSet/>
      <dgm:spPr/>
      <dgm:t>
        <a:bodyPr/>
        <a:lstStyle/>
        <a:p>
          <a:endParaRPr lang="en-US"/>
        </a:p>
      </dgm:t>
    </dgm:pt>
    <dgm:pt modelId="{FEBF9A78-B2AB-4551-8B21-47F822C326CC}">
      <dgm:prSet/>
      <dgm:spPr/>
      <dgm:t>
        <a:bodyPr/>
        <a:lstStyle/>
        <a:p>
          <a:r>
            <a:rPr lang="en-US"/>
            <a:t>Blood glucose level if indicated</a:t>
          </a:r>
        </a:p>
      </dgm:t>
    </dgm:pt>
    <dgm:pt modelId="{DED20F6D-261C-42DC-80C9-22766D1F6EAA}" type="parTrans" cxnId="{7262BBA8-A425-406D-9702-0D1E35C17656}">
      <dgm:prSet/>
      <dgm:spPr/>
      <dgm:t>
        <a:bodyPr/>
        <a:lstStyle/>
        <a:p>
          <a:endParaRPr lang="en-US"/>
        </a:p>
      </dgm:t>
    </dgm:pt>
    <dgm:pt modelId="{FE2407EA-0D39-40EB-8E17-16BEECA299C9}" type="sibTrans" cxnId="{7262BBA8-A425-406D-9702-0D1E35C17656}">
      <dgm:prSet/>
      <dgm:spPr/>
      <dgm:t>
        <a:bodyPr/>
        <a:lstStyle/>
        <a:p>
          <a:endParaRPr lang="en-US"/>
        </a:p>
      </dgm:t>
    </dgm:pt>
    <dgm:pt modelId="{B8B3A13F-0E84-46A3-AD23-13E27CE26BC5}">
      <dgm:prSet/>
      <dgm:spPr/>
      <dgm:t>
        <a:bodyPr/>
        <a:lstStyle/>
        <a:p>
          <a:r>
            <a:rPr lang="en-US"/>
            <a:t>Serum bilirubin</a:t>
          </a:r>
        </a:p>
      </dgm:t>
    </dgm:pt>
    <dgm:pt modelId="{CAF1C451-4635-4FFF-B606-FE1F9AA10F6D}" type="parTrans" cxnId="{24A579B4-6217-4E45-B55F-3F5754BB3FFF}">
      <dgm:prSet/>
      <dgm:spPr/>
      <dgm:t>
        <a:bodyPr/>
        <a:lstStyle/>
        <a:p>
          <a:endParaRPr lang="en-US"/>
        </a:p>
      </dgm:t>
    </dgm:pt>
    <dgm:pt modelId="{D94F2B6F-36D2-49C7-9834-BE86EDD2A887}" type="sibTrans" cxnId="{24A579B4-6217-4E45-B55F-3F5754BB3FFF}">
      <dgm:prSet/>
      <dgm:spPr/>
      <dgm:t>
        <a:bodyPr/>
        <a:lstStyle/>
        <a:p>
          <a:endParaRPr lang="en-US"/>
        </a:p>
      </dgm:t>
    </dgm:pt>
    <dgm:pt modelId="{2476C378-812A-4558-AA2F-367EF5F0A561}">
      <dgm:prSet/>
      <dgm:spPr/>
      <dgm:t>
        <a:bodyPr/>
        <a:lstStyle/>
        <a:p>
          <a:r>
            <a:rPr lang="en-US"/>
            <a:t>Newborn state screen </a:t>
          </a:r>
        </a:p>
      </dgm:t>
    </dgm:pt>
    <dgm:pt modelId="{C3D060EB-D7D6-474D-A6A3-FEA479EE3E46}" type="parTrans" cxnId="{ECAA92CC-ACFF-4793-A615-5CBF4448D148}">
      <dgm:prSet/>
      <dgm:spPr/>
      <dgm:t>
        <a:bodyPr/>
        <a:lstStyle/>
        <a:p>
          <a:endParaRPr lang="en-US"/>
        </a:p>
      </dgm:t>
    </dgm:pt>
    <dgm:pt modelId="{E3CB5E45-566F-43DE-8278-981A5F1E5AE7}" type="sibTrans" cxnId="{ECAA92CC-ACFF-4793-A615-5CBF4448D148}">
      <dgm:prSet/>
      <dgm:spPr/>
      <dgm:t>
        <a:bodyPr/>
        <a:lstStyle/>
        <a:p>
          <a:endParaRPr lang="en-US"/>
        </a:p>
      </dgm:t>
    </dgm:pt>
    <dgm:pt modelId="{9E49894C-B91F-41ED-A84C-649B85498A59}">
      <dgm:prSet/>
      <dgm:spPr/>
      <dgm:t>
        <a:bodyPr/>
        <a:lstStyle/>
        <a:p>
          <a:r>
            <a:rPr lang="en-US"/>
            <a:t>CCHD Screen </a:t>
          </a:r>
        </a:p>
      </dgm:t>
    </dgm:pt>
    <dgm:pt modelId="{2E67EB8E-5088-4BD3-97B4-7779765844A9}" type="parTrans" cxnId="{A9B851B7-77F9-4C85-B83A-554B01C4E398}">
      <dgm:prSet/>
      <dgm:spPr/>
      <dgm:t>
        <a:bodyPr/>
        <a:lstStyle/>
        <a:p>
          <a:endParaRPr lang="en-US"/>
        </a:p>
      </dgm:t>
    </dgm:pt>
    <dgm:pt modelId="{3E67586C-D916-4BAA-AB55-BD8F5CD9AD22}" type="sibTrans" cxnId="{A9B851B7-77F9-4C85-B83A-554B01C4E398}">
      <dgm:prSet/>
      <dgm:spPr/>
      <dgm:t>
        <a:bodyPr/>
        <a:lstStyle/>
        <a:p>
          <a:endParaRPr lang="en-US"/>
        </a:p>
      </dgm:t>
    </dgm:pt>
    <dgm:pt modelId="{AA00D2C6-7452-4CC2-BBEB-7C92464A379F}">
      <dgm:prSet/>
      <dgm:spPr/>
      <dgm:t>
        <a:bodyPr/>
        <a:lstStyle/>
        <a:p>
          <a:r>
            <a:rPr lang="en-US"/>
            <a:t>Hearing Screen</a:t>
          </a:r>
        </a:p>
      </dgm:t>
    </dgm:pt>
    <dgm:pt modelId="{71F016D1-E419-4C35-A2BA-EAF89CF5D1F5}" type="parTrans" cxnId="{6BEE87F1-FA94-4C89-B0E9-8C19917EC61B}">
      <dgm:prSet/>
      <dgm:spPr/>
      <dgm:t>
        <a:bodyPr/>
        <a:lstStyle/>
        <a:p>
          <a:endParaRPr lang="en-US"/>
        </a:p>
      </dgm:t>
    </dgm:pt>
    <dgm:pt modelId="{9E9E8949-1831-4D2E-BD49-2E66C3B36C0F}" type="sibTrans" cxnId="{6BEE87F1-FA94-4C89-B0E9-8C19917EC61B}">
      <dgm:prSet/>
      <dgm:spPr/>
      <dgm:t>
        <a:bodyPr/>
        <a:lstStyle/>
        <a:p>
          <a:endParaRPr lang="en-US"/>
        </a:p>
      </dgm:t>
    </dgm:pt>
    <dgm:pt modelId="{9D0F362E-5F13-4A7D-A438-F87AFED2FBD5}">
      <dgm:prSet/>
      <dgm:spPr/>
      <dgm:t>
        <a:bodyPr/>
        <a:lstStyle/>
        <a:p>
          <a:r>
            <a:rPr lang="en-US"/>
            <a:t>Car seat test (if less than 37 weeks and/or less than 2500g) </a:t>
          </a:r>
        </a:p>
      </dgm:t>
    </dgm:pt>
    <dgm:pt modelId="{5CD2DC7D-8DED-4546-B814-3978A5DBED42}" type="parTrans" cxnId="{6E2DA4C7-B282-4E6B-842B-8C873482AEEF}">
      <dgm:prSet/>
      <dgm:spPr/>
      <dgm:t>
        <a:bodyPr/>
        <a:lstStyle/>
        <a:p>
          <a:endParaRPr lang="en-US"/>
        </a:p>
      </dgm:t>
    </dgm:pt>
    <dgm:pt modelId="{28E53BAF-D8D8-4B89-BA13-863C96D68A0B}" type="sibTrans" cxnId="{6E2DA4C7-B282-4E6B-842B-8C873482AEEF}">
      <dgm:prSet/>
      <dgm:spPr/>
      <dgm:t>
        <a:bodyPr/>
        <a:lstStyle/>
        <a:p>
          <a:endParaRPr lang="en-US"/>
        </a:p>
      </dgm:t>
    </dgm:pt>
    <dgm:pt modelId="{E7206A98-F2DE-4DC3-9942-B8306EF25F6E}" type="pres">
      <dgm:prSet presAssocID="{D7D08056-2219-479D-A3E9-90FEB253C975}" presName="vert0" presStyleCnt="0">
        <dgm:presLayoutVars>
          <dgm:dir/>
          <dgm:animOne val="branch"/>
          <dgm:animLvl val="lvl"/>
        </dgm:presLayoutVars>
      </dgm:prSet>
      <dgm:spPr/>
    </dgm:pt>
    <dgm:pt modelId="{10BCBCE4-9D4F-4DDE-B134-3D02668C0331}" type="pres">
      <dgm:prSet presAssocID="{F7B2FFC7-2D2B-4D98-B26A-3440CDB49CFF}" presName="thickLine" presStyleLbl="alignNode1" presStyleIdx="0" presStyleCnt="9"/>
      <dgm:spPr/>
    </dgm:pt>
    <dgm:pt modelId="{64B6221E-76D2-46ED-94B3-741E0B605CC1}" type="pres">
      <dgm:prSet presAssocID="{F7B2FFC7-2D2B-4D98-B26A-3440CDB49CFF}" presName="horz1" presStyleCnt="0"/>
      <dgm:spPr/>
    </dgm:pt>
    <dgm:pt modelId="{91919519-5090-4AA9-8258-6AF23FED62B9}" type="pres">
      <dgm:prSet presAssocID="{F7B2FFC7-2D2B-4D98-B26A-3440CDB49CFF}" presName="tx1" presStyleLbl="revTx" presStyleIdx="0" presStyleCnt="9"/>
      <dgm:spPr/>
    </dgm:pt>
    <dgm:pt modelId="{A33C6555-F185-4188-B47F-2887980544F5}" type="pres">
      <dgm:prSet presAssocID="{F7B2FFC7-2D2B-4D98-B26A-3440CDB49CFF}" presName="vert1" presStyleCnt="0"/>
      <dgm:spPr/>
    </dgm:pt>
    <dgm:pt modelId="{8D44C904-AF08-4AB9-86D5-95E005162584}" type="pres">
      <dgm:prSet presAssocID="{E37E353C-7D48-482B-8D3C-A9C07E33E97C}" presName="thickLine" presStyleLbl="alignNode1" presStyleIdx="1" presStyleCnt="9"/>
      <dgm:spPr/>
    </dgm:pt>
    <dgm:pt modelId="{7B801163-3D4F-428B-97DB-A4F3FC559A53}" type="pres">
      <dgm:prSet presAssocID="{E37E353C-7D48-482B-8D3C-A9C07E33E97C}" presName="horz1" presStyleCnt="0"/>
      <dgm:spPr/>
    </dgm:pt>
    <dgm:pt modelId="{E9795DF9-937C-4BE0-8B51-BC1D61C342DF}" type="pres">
      <dgm:prSet presAssocID="{E37E353C-7D48-482B-8D3C-A9C07E33E97C}" presName="tx1" presStyleLbl="revTx" presStyleIdx="1" presStyleCnt="9"/>
      <dgm:spPr/>
    </dgm:pt>
    <dgm:pt modelId="{6E12C846-1C51-4AD3-9A38-D7D23D0E7609}" type="pres">
      <dgm:prSet presAssocID="{E37E353C-7D48-482B-8D3C-A9C07E33E97C}" presName="vert1" presStyleCnt="0"/>
      <dgm:spPr/>
    </dgm:pt>
    <dgm:pt modelId="{D2DDE144-A177-4C41-964C-D34F962761F5}" type="pres">
      <dgm:prSet presAssocID="{3E8ADF4A-99F8-47C7-A0C5-DE73544348CF}" presName="thickLine" presStyleLbl="alignNode1" presStyleIdx="2" presStyleCnt="9"/>
      <dgm:spPr/>
    </dgm:pt>
    <dgm:pt modelId="{572A30D3-2BA0-4751-836D-4C3B3741D5A3}" type="pres">
      <dgm:prSet presAssocID="{3E8ADF4A-99F8-47C7-A0C5-DE73544348CF}" presName="horz1" presStyleCnt="0"/>
      <dgm:spPr/>
    </dgm:pt>
    <dgm:pt modelId="{BFBBBA90-D160-4F18-8054-CF8EDEC2C093}" type="pres">
      <dgm:prSet presAssocID="{3E8ADF4A-99F8-47C7-A0C5-DE73544348CF}" presName="tx1" presStyleLbl="revTx" presStyleIdx="2" presStyleCnt="9"/>
      <dgm:spPr/>
    </dgm:pt>
    <dgm:pt modelId="{AF589A54-4AC3-4F83-88ED-64A09D2C8816}" type="pres">
      <dgm:prSet presAssocID="{3E8ADF4A-99F8-47C7-A0C5-DE73544348CF}" presName="vert1" presStyleCnt="0"/>
      <dgm:spPr/>
    </dgm:pt>
    <dgm:pt modelId="{4006857A-DF2B-42A3-A14A-9CAAFD87A5DF}" type="pres">
      <dgm:prSet presAssocID="{FEBF9A78-B2AB-4551-8B21-47F822C326CC}" presName="thickLine" presStyleLbl="alignNode1" presStyleIdx="3" presStyleCnt="9"/>
      <dgm:spPr/>
    </dgm:pt>
    <dgm:pt modelId="{25DF8C59-CF6A-4EC6-9C37-A5EFE7A7CC56}" type="pres">
      <dgm:prSet presAssocID="{FEBF9A78-B2AB-4551-8B21-47F822C326CC}" presName="horz1" presStyleCnt="0"/>
      <dgm:spPr/>
    </dgm:pt>
    <dgm:pt modelId="{6E2BF554-961F-4965-B23E-F54FB3FA9253}" type="pres">
      <dgm:prSet presAssocID="{FEBF9A78-B2AB-4551-8B21-47F822C326CC}" presName="tx1" presStyleLbl="revTx" presStyleIdx="3" presStyleCnt="9"/>
      <dgm:spPr/>
    </dgm:pt>
    <dgm:pt modelId="{9B651708-54C5-446B-8E91-40CA63721B4E}" type="pres">
      <dgm:prSet presAssocID="{FEBF9A78-B2AB-4551-8B21-47F822C326CC}" presName="vert1" presStyleCnt="0"/>
      <dgm:spPr/>
    </dgm:pt>
    <dgm:pt modelId="{D151F7B0-033A-4D7C-B013-4BC60B8036BC}" type="pres">
      <dgm:prSet presAssocID="{B8B3A13F-0E84-46A3-AD23-13E27CE26BC5}" presName="thickLine" presStyleLbl="alignNode1" presStyleIdx="4" presStyleCnt="9"/>
      <dgm:spPr/>
    </dgm:pt>
    <dgm:pt modelId="{BFB8B7E2-6D00-4C4A-B90B-2390FAB2C480}" type="pres">
      <dgm:prSet presAssocID="{B8B3A13F-0E84-46A3-AD23-13E27CE26BC5}" presName="horz1" presStyleCnt="0"/>
      <dgm:spPr/>
    </dgm:pt>
    <dgm:pt modelId="{72E94C0F-3679-43EA-A8AE-89774A20D59B}" type="pres">
      <dgm:prSet presAssocID="{B8B3A13F-0E84-46A3-AD23-13E27CE26BC5}" presName="tx1" presStyleLbl="revTx" presStyleIdx="4" presStyleCnt="9"/>
      <dgm:spPr/>
    </dgm:pt>
    <dgm:pt modelId="{F5F1FC5A-F27E-4F6B-A592-745E8F200DFF}" type="pres">
      <dgm:prSet presAssocID="{B8B3A13F-0E84-46A3-AD23-13E27CE26BC5}" presName="vert1" presStyleCnt="0"/>
      <dgm:spPr/>
    </dgm:pt>
    <dgm:pt modelId="{C45A8F96-1E87-4106-9519-EC2C84325CBD}" type="pres">
      <dgm:prSet presAssocID="{2476C378-812A-4558-AA2F-367EF5F0A561}" presName="thickLine" presStyleLbl="alignNode1" presStyleIdx="5" presStyleCnt="9"/>
      <dgm:spPr/>
    </dgm:pt>
    <dgm:pt modelId="{5A11F3E7-4F8E-4569-B697-015D90CD0329}" type="pres">
      <dgm:prSet presAssocID="{2476C378-812A-4558-AA2F-367EF5F0A561}" presName="horz1" presStyleCnt="0"/>
      <dgm:spPr/>
    </dgm:pt>
    <dgm:pt modelId="{E2AF850C-B455-4F72-9403-7B2DE5D792F3}" type="pres">
      <dgm:prSet presAssocID="{2476C378-812A-4558-AA2F-367EF5F0A561}" presName="tx1" presStyleLbl="revTx" presStyleIdx="5" presStyleCnt="9"/>
      <dgm:spPr/>
    </dgm:pt>
    <dgm:pt modelId="{84FFC5B6-DA09-4BB0-A17D-3BEB3DB376B3}" type="pres">
      <dgm:prSet presAssocID="{2476C378-812A-4558-AA2F-367EF5F0A561}" presName="vert1" presStyleCnt="0"/>
      <dgm:spPr/>
    </dgm:pt>
    <dgm:pt modelId="{61FDD0F9-74E1-4D98-B07F-1354C1EA5612}" type="pres">
      <dgm:prSet presAssocID="{9E49894C-B91F-41ED-A84C-649B85498A59}" presName="thickLine" presStyleLbl="alignNode1" presStyleIdx="6" presStyleCnt="9"/>
      <dgm:spPr/>
    </dgm:pt>
    <dgm:pt modelId="{81BB32CA-71C8-417E-9BDB-1E345C3842A5}" type="pres">
      <dgm:prSet presAssocID="{9E49894C-B91F-41ED-A84C-649B85498A59}" presName="horz1" presStyleCnt="0"/>
      <dgm:spPr/>
    </dgm:pt>
    <dgm:pt modelId="{C99E5AA3-01AE-49ED-841E-D5F748F78BA6}" type="pres">
      <dgm:prSet presAssocID="{9E49894C-B91F-41ED-A84C-649B85498A59}" presName="tx1" presStyleLbl="revTx" presStyleIdx="6" presStyleCnt="9"/>
      <dgm:spPr/>
    </dgm:pt>
    <dgm:pt modelId="{25C36F3F-DDB1-49DF-AA85-1753AC1893B8}" type="pres">
      <dgm:prSet presAssocID="{9E49894C-B91F-41ED-A84C-649B85498A59}" presName="vert1" presStyleCnt="0"/>
      <dgm:spPr/>
    </dgm:pt>
    <dgm:pt modelId="{86C359B4-9878-4243-9219-61EBF29F0B27}" type="pres">
      <dgm:prSet presAssocID="{AA00D2C6-7452-4CC2-BBEB-7C92464A379F}" presName="thickLine" presStyleLbl="alignNode1" presStyleIdx="7" presStyleCnt="9"/>
      <dgm:spPr/>
    </dgm:pt>
    <dgm:pt modelId="{B4C2C6D1-336C-4B55-8960-8298C7818679}" type="pres">
      <dgm:prSet presAssocID="{AA00D2C6-7452-4CC2-BBEB-7C92464A379F}" presName="horz1" presStyleCnt="0"/>
      <dgm:spPr/>
    </dgm:pt>
    <dgm:pt modelId="{3CB7B1C2-3837-417C-8228-1C8D907CAA59}" type="pres">
      <dgm:prSet presAssocID="{AA00D2C6-7452-4CC2-BBEB-7C92464A379F}" presName="tx1" presStyleLbl="revTx" presStyleIdx="7" presStyleCnt="9"/>
      <dgm:spPr/>
    </dgm:pt>
    <dgm:pt modelId="{DFBD77F3-F99E-423B-A049-FAD64527E927}" type="pres">
      <dgm:prSet presAssocID="{AA00D2C6-7452-4CC2-BBEB-7C92464A379F}" presName="vert1" presStyleCnt="0"/>
      <dgm:spPr/>
    </dgm:pt>
    <dgm:pt modelId="{FA18EF22-53C1-4008-B7F0-317547335AA6}" type="pres">
      <dgm:prSet presAssocID="{9D0F362E-5F13-4A7D-A438-F87AFED2FBD5}" presName="thickLine" presStyleLbl="alignNode1" presStyleIdx="8" presStyleCnt="9"/>
      <dgm:spPr/>
    </dgm:pt>
    <dgm:pt modelId="{938C19EA-A042-43A0-BE51-93ACEE22B692}" type="pres">
      <dgm:prSet presAssocID="{9D0F362E-5F13-4A7D-A438-F87AFED2FBD5}" presName="horz1" presStyleCnt="0"/>
      <dgm:spPr/>
    </dgm:pt>
    <dgm:pt modelId="{73CEB957-7366-4FB6-9D19-BA17F16D4AB0}" type="pres">
      <dgm:prSet presAssocID="{9D0F362E-5F13-4A7D-A438-F87AFED2FBD5}" presName="tx1" presStyleLbl="revTx" presStyleIdx="8" presStyleCnt="9"/>
      <dgm:spPr/>
    </dgm:pt>
    <dgm:pt modelId="{FEC84481-5F0C-4F5D-8240-4C543B250D2E}" type="pres">
      <dgm:prSet presAssocID="{9D0F362E-5F13-4A7D-A438-F87AFED2FBD5}" presName="vert1" presStyleCnt="0"/>
      <dgm:spPr/>
    </dgm:pt>
  </dgm:ptLst>
  <dgm:cxnLst>
    <dgm:cxn modelId="{811B000E-9C13-4E0B-9E99-DBFF10549144}" type="presOf" srcId="{E37E353C-7D48-482B-8D3C-A9C07E33E97C}" destId="{E9795DF9-937C-4BE0-8B51-BC1D61C342DF}" srcOrd="0" destOrd="0" presId="urn:microsoft.com/office/officeart/2008/layout/LinedList"/>
    <dgm:cxn modelId="{62BD702E-E205-4650-A5A2-5F1743CA208D}" type="presOf" srcId="{AA00D2C6-7452-4CC2-BBEB-7C92464A379F}" destId="{3CB7B1C2-3837-417C-8228-1C8D907CAA59}" srcOrd="0" destOrd="0" presId="urn:microsoft.com/office/officeart/2008/layout/LinedList"/>
    <dgm:cxn modelId="{DC263D39-0059-47B4-A503-7E43FDFC1618}" type="presOf" srcId="{B8B3A13F-0E84-46A3-AD23-13E27CE26BC5}" destId="{72E94C0F-3679-43EA-A8AE-89774A20D59B}" srcOrd="0" destOrd="0" presId="urn:microsoft.com/office/officeart/2008/layout/LinedList"/>
    <dgm:cxn modelId="{5BBBCE5B-746D-4C04-82B9-AD0FFAAE8183}" type="presOf" srcId="{2476C378-812A-4558-AA2F-367EF5F0A561}" destId="{E2AF850C-B455-4F72-9403-7B2DE5D792F3}" srcOrd="0" destOrd="0" presId="urn:microsoft.com/office/officeart/2008/layout/LinedList"/>
    <dgm:cxn modelId="{8C80AF5C-9078-4742-9211-16E39DE58D60}" srcId="{D7D08056-2219-479D-A3E9-90FEB253C975}" destId="{3E8ADF4A-99F8-47C7-A0C5-DE73544348CF}" srcOrd="2" destOrd="0" parTransId="{48FBE48C-00C1-4C76-913D-0B356EFD5B66}" sibTransId="{48D22292-4F5E-4929-8DCE-D1B386224F67}"/>
    <dgm:cxn modelId="{214B7B67-7D1B-4481-90E9-9677D39B6437}" type="presOf" srcId="{FEBF9A78-B2AB-4551-8B21-47F822C326CC}" destId="{6E2BF554-961F-4965-B23E-F54FB3FA9253}" srcOrd="0" destOrd="0" presId="urn:microsoft.com/office/officeart/2008/layout/LinedList"/>
    <dgm:cxn modelId="{FA93C299-A01E-48EB-92BC-C7466BF769B0}" type="presOf" srcId="{9D0F362E-5F13-4A7D-A438-F87AFED2FBD5}" destId="{73CEB957-7366-4FB6-9D19-BA17F16D4AB0}" srcOrd="0" destOrd="0" presId="urn:microsoft.com/office/officeart/2008/layout/LinedList"/>
    <dgm:cxn modelId="{697289A0-C752-4979-862B-28E2FCC15C78}" srcId="{D7D08056-2219-479D-A3E9-90FEB253C975}" destId="{F7B2FFC7-2D2B-4D98-B26A-3440CDB49CFF}" srcOrd="0" destOrd="0" parTransId="{6EA1BCC5-63A7-4383-9819-68440552542A}" sibTransId="{08014C88-9E96-474C-9E95-5AB69356CF86}"/>
    <dgm:cxn modelId="{7262BBA8-A425-406D-9702-0D1E35C17656}" srcId="{D7D08056-2219-479D-A3E9-90FEB253C975}" destId="{FEBF9A78-B2AB-4551-8B21-47F822C326CC}" srcOrd="3" destOrd="0" parTransId="{DED20F6D-261C-42DC-80C9-22766D1F6EAA}" sibTransId="{FE2407EA-0D39-40EB-8E17-16BEECA299C9}"/>
    <dgm:cxn modelId="{7B14D6B1-D4FD-48FB-916B-6308BA7A041C}" srcId="{D7D08056-2219-479D-A3E9-90FEB253C975}" destId="{E37E353C-7D48-482B-8D3C-A9C07E33E97C}" srcOrd="1" destOrd="0" parTransId="{E2AAF46A-2426-49A1-90B3-82F5DE88B40D}" sibTransId="{8DFD9A93-F67D-4F91-AFE0-6B6CBECB428A}"/>
    <dgm:cxn modelId="{24A579B4-6217-4E45-B55F-3F5754BB3FFF}" srcId="{D7D08056-2219-479D-A3E9-90FEB253C975}" destId="{B8B3A13F-0E84-46A3-AD23-13E27CE26BC5}" srcOrd="4" destOrd="0" parTransId="{CAF1C451-4635-4FFF-B606-FE1F9AA10F6D}" sibTransId="{D94F2B6F-36D2-49C7-9834-BE86EDD2A887}"/>
    <dgm:cxn modelId="{A9B851B7-77F9-4C85-B83A-554B01C4E398}" srcId="{D7D08056-2219-479D-A3E9-90FEB253C975}" destId="{9E49894C-B91F-41ED-A84C-649B85498A59}" srcOrd="6" destOrd="0" parTransId="{2E67EB8E-5088-4BD3-97B4-7779765844A9}" sibTransId="{3E67586C-D916-4BAA-AB55-BD8F5CD9AD22}"/>
    <dgm:cxn modelId="{6E2DA4C7-B282-4E6B-842B-8C873482AEEF}" srcId="{D7D08056-2219-479D-A3E9-90FEB253C975}" destId="{9D0F362E-5F13-4A7D-A438-F87AFED2FBD5}" srcOrd="8" destOrd="0" parTransId="{5CD2DC7D-8DED-4546-B814-3978A5DBED42}" sibTransId="{28E53BAF-D8D8-4B89-BA13-863C96D68A0B}"/>
    <dgm:cxn modelId="{ECAA92CC-ACFF-4793-A615-5CBF4448D148}" srcId="{D7D08056-2219-479D-A3E9-90FEB253C975}" destId="{2476C378-812A-4558-AA2F-367EF5F0A561}" srcOrd="5" destOrd="0" parTransId="{C3D060EB-D7D6-474D-A6A3-FEA479EE3E46}" sibTransId="{E3CB5E45-566F-43DE-8278-981A5F1E5AE7}"/>
    <dgm:cxn modelId="{67DDEED9-C02C-479E-AF80-F631F5C302BA}" type="presOf" srcId="{3E8ADF4A-99F8-47C7-A0C5-DE73544348CF}" destId="{BFBBBA90-D160-4F18-8054-CF8EDEC2C093}" srcOrd="0" destOrd="0" presId="urn:microsoft.com/office/officeart/2008/layout/LinedList"/>
    <dgm:cxn modelId="{07BDA9DE-9BBF-4486-8E5B-6E19C19AAFA6}" type="presOf" srcId="{D7D08056-2219-479D-A3E9-90FEB253C975}" destId="{E7206A98-F2DE-4DC3-9942-B8306EF25F6E}" srcOrd="0" destOrd="0" presId="urn:microsoft.com/office/officeart/2008/layout/LinedList"/>
    <dgm:cxn modelId="{8B0302E4-728E-4153-93AB-7EE321E0BD20}" type="presOf" srcId="{F7B2FFC7-2D2B-4D98-B26A-3440CDB49CFF}" destId="{91919519-5090-4AA9-8258-6AF23FED62B9}" srcOrd="0" destOrd="0" presId="urn:microsoft.com/office/officeart/2008/layout/LinedList"/>
    <dgm:cxn modelId="{5410FBEE-7485-467A-8898-CDC34DBFEE92}" type="presOf" srcId="{9E49894C-B91F-41ED-A84C-649B85498A59}" destId="{C99E5AA3-01AE-49ED-841E-D5F748F78BA6}" srcOrd="0" destOrd="0" presId="urn:microsoft.com/office/officeart/2008/layout/LinedList"/>
    <dgm:cxn modelId="{6BEE87F1-FA94-4C89-B0E9-8C19917EC61B}" srcId="{D7D08056-2219-479D-A3E9-90FEB253C975}" destId="{AA00D2C6-7452-4CC2-BBEB-7C92464A379F}" srcOrd="7" destOrd="0" parTransId="{71F016D1-E419-4C35-A2BA-EAF89CF5D1F5}" sibTransId="{9E9E8949-1831-4D2E-BD49-2E66C3B36C0F}"/>
    <dgm:cxn modelId="{9E4CB8D5-E590-41C0-B0ED-7EDB1CEA3897}" type="presParOf" srcId="{E7206A98-F2DE-4DC3-9942-B8306EF25F6E}" destId="{10BCBCE4-9D4F-4DDE-B134-3D02668C0331}" srcOrd="0" destOrd="0" presId="urn:microsoft.com/office/officeart/2008/layout/LinedList"/>
    <dgm:cxn modelId="{375E30A8-ACB1-4AD2-84DF-888618F26347}" type="presParOf" srcId="{E7206A98-F2DE-4DC3-9942-B8306EF25F6E}" destId="{64B6221E-76D2-46ED-94B3-741E0B605CC1}" srcOrd="1" destOrd="0" presId="urn:microsoft.com/office/officeart/2008/layout/LinedList"/>
    <dgm:cxn modelId="{F034C476-4713-440F-863E-99846243318E}" type="presParOf" srcId="{64B6221E-76D2-46ED-94B3-741E0B605CC1}" destId="{91919519-5090-4AA9-8258-6AF23FED62B9}" srcOrd="0" destOrd="0" presId="urn:microsoft.com/office/officeart/2008/layout/LinedList"/>
    <dgm:cxn modelId="{F202E555-7BA5-4EA2-BAD7-A93A9D960D5A}" type="presParOf" srcId="{64B6221E-76D2-46ED-94B3-741E0B605CC1}" destId="{A33C6555-F185-4188-B47F-2887980544F5}" srcOrd="1" destOrd="0" presId="urn:microsoft.com/office/officeart/2008/layout/LinedList"/>
    <dgm:cxn modelId="{E19D2F6D-AC48-435E-B01A-317C516D990F}" type="presParOf" srcId="{E7206A98-F2DE-4DC3-9942-B8306EF25F6E}" destId="{8D44C904-AF08-4AB9-86D5-95E005162584}" srcOrd="2" destOrd="0" presId="urn:microsoft.com/office/officeart/2008/layout/LinedList"/>
    <dgm:cxn modelId="{8A7FF88C-0A9B-499D-BC7F-C18743470965}" type="presParOf" srcId="{E7206A98-F2DE-4DC3-9942-B8306EF25F6E}" destId="{7B801163-3D4F-428B-97DB-A4F3FC559A53}" srcOrd="3" destOrd="0" presId="urn:microsoft.com/office/officeart/2008/layout/LinedList"/>
    <dgm:cxn modelId="{2EFF0296-FC81-46BF-B698-C24B99B77FE1}" type="presParOf" srcId="{7B801163-3D4F-428B-97DB-A4F3FC559A53}" destId="{E9795DF9-937C-4BE0-8B51-BC1D61C342DF}" srcOrd="0" destOrd="0" presId="urn:microsoft.com/office/officeart/2008/layout/LinedList"/>
    <dgm:cxn modelId="{BD0F761D-25AE-4532-893A-AFDCAFE4003A}" type="presParOf" srcId="{7B801163-3D4F-428B-97DB-A4F3FC559A53}" destId="{6E12C846-1C51-4AD3-9A38-D7D23D0E7609}" srcOrd="1" destOrd="0" presId="urn:microsoft.com/office/officeart/2008/layout/LinedList"/>
    <dgm:cxn modelId="{65AF45EF-DE76-4E30-9D7E-1C89AAD5EC7F}" type="presParOf" srcId="{E7206A98-F2DE-4DC3-9942-B8306EF25F6E}" destId="{D2DDE144-A177-4C41-964C-D34F962761F5}" srcOrd="4" destOrd="0" presId="urn:microsoft.com/office/officeart/2008/layout/LinedList"/>
    <dgm:cxn modelId="{620F7F57-F51B-417A-B8BD-EEC8CF455A2B}" type="presParOf" srcId="{E7206A98-F2DE-4DC3-9942-B8306EF25F6E}" destId="{572A30D3-2BA0-4751-836D-4C3B3741D5A3}" srcOrd="5" destOrd="0" presId="urn:microsoft.com/office/officeart/2008/layout/LinedList"/>
    <dgm:cxn modelId="{65B891D9-4547-42EB-B5DF-C4EF54BC8E3A}" type="presParOf" srcId="{572A30D3-2BA0-4751-836D-4C3B3741D5A3}" destId="{BFBBBA90-D160-4F18-8054-CF8EDEC2C093}" srcOrd="0" destOrd="0" presId="urn:microsoft.com/office/officeart/2008/layout/LinedList"/>
    <dgm:cxn modelId="{73567411-EA6F-4BB2-8140-31AA330BC241}" type="presParOf" srcId="{572A30D3-2BA0-4751-836D-4C3B3741D5A3}" destId="{AF589A54-4AC3-4F83-88ED-64A09D2C8816}" srcOrd="1" destOrd="0" presId="urn:microsoft.com/office/officeart/2008/layout/LinedList"/>
    <dgm:cxn modelId="{C8C3DE14-76C1-4E2E-B6D3-017777435D92}" type="presParOf" srcId="{E7206A98-F2DE-4DC3-9942-B8306EF25F6E}" destId="{4006857A-DF2B-42A3-A14A-9CAAFD87A5DF}" srcOrd="6" destOrd="0" presId="urn:microsoft.com/office/officeart/2008/layout/LinedList"/>
    <dgm:cxn modelId="{6560F043-F293-4DA8-8461-7D1E57C436EA}" type="presParOf" srcId="{E7206A98-F2DE-4DC3-9942-B8306EF25F6E}" destId="{25DF8C59-CF6A-4EC6-9C37-A5EFE7A7CC56}" srcOrd="7" destOrd="0" presId="urn:microsoft.com/office/officeart/2008/layout/LinedList"/>
    <dgm:cxn modelId="{CA43221F-BBA1-4913-9BE7-D7A26327EE06}" type="presParOf" srcId="{25DF8C59-CF6A-4EC6-9C37-A5EFE7A7CC56}" destId="{6E2BF554-961F-4965-B23E-F54FB3FA9253}" srcOrd="0" destOrd="0" presId="urn:microsoft.com/office/officeart/2008/layout/LinedList"/>
    <dgm:cxn modelId="{E04B7DC4-D32F-4F73-806C-1EF611C74F1E}" type="presParOf" srcId="{25DF8C59-CF6A-4EC6-9C37-A5EFE7A7CC56}" destId="{9B651708-54C5-446B-8E91-40CA63721B4E}" srcOrd="1" destOrd="0" presId="urn:microsoft.com/office/officeart/2008/layout/LinedList"/>
    <dgm:cxn modelId="{CF8B3E8C-9DDF-4B96-874C-2D8DD12E5DC1}" type="presParOf" srcId="{E7206A98-F2DE-4DC3-9942-B8306EF25F6E}" destId="{D151F7B0-033A-4D7C-B013-4BC60B8036BC}" srcOrd="8" destOrd="0" presId="urn:microsoft.com/office/officeart/2008/layout/LinedList"/>
    <dgm:cxn modelId="{2D6D2797-C1FE-4DB2-84FC-87C426E4F343}" type="presParOf" srcId="{E7206A98-F2DE-4DC3-9942-B8306EF25F6E}" destId="{BFB8B7E2-6D00-4C4A-B90B-2390FAB2C480}" srcOrd="9" destOrd="0" presId="urn:microsoft.com/office/officeart/2008/layout/LinedList"/>
    <dgm:cxn modelId="{E5819EAE-AFB1-4609-997E-A022AB7F1EB7}" type="presParOf" srcId="{BFB8B7E2-6D00-4C4A-B90B-2390FAB2C480}" destId="{72E94C0F-3679-43EA-A8AE-89774A20D59B}" srcOrd="0" destOrd="0" presId="urn:microsoft.com/office/officeart/2008/layout/LinedList"/>
    <dgm:cxn modelId="{739AD3CC-9A1B-4EF8-B3B1-99C372E81823}" type="presParOf" srcId="{BFB8B7E2-6D00-4C4A-B90B-2390FAB2C480}" destId="{F5F1FC5A-F27E-4F6B-A592-745E8F200DFF}" srcOrd="1" destOrd="0" presId="urn:microsoft.com/office/officeart/2008/layout/LinedList"/>
    <dgm:cxn modelId="{FB8DB9E0-E4D0-49EF-9FD7-B0834C8C70C1}" type="presParOf" srcId="{E7206A98-F2DE-4DC3-9942-B8306EF25F6E}" destId="{C45A8F96-1E87-4106-9519-EC2C84325CBD}" srcOrd="10" destOrd="0" presId="urn:microsoft.com/office/officeart/2008/layout/LinedList"/>
    <dgm:cxn modelId="{2C840C5B-DC42-4698-8464-550CE0EA4D52}" type="presParOf" srcId="{E7206A98-F2DE-4DC3-9942-B8306EF25F6E}" destId="{5A11F3E7-4F8E-4569-B697-015D90CD0329}" srcOrd="11" destOrd="0" presId="urn:microsoft.com/office/officeart/2008/layout/LinedList"/>
    <dgm:cxn modelId="{3C62B32D-8397-4F1C-B361-0CE5B206D30A}" type="presParOf" srcId="{5A11F3E7-4F8E-4569-B697-015D90CD0329}" destId="{E2AF850C-B455-4F72-9403-7B2DE5D792F3}" srcOrd="0" destOrd="0" presId="urn:microsoft.com/office/officeart/2008/layout/LinedList"/>
    <dgm:cxn modelId="{E985BF66-B91D-4490-AA58-71AFA2DD46B2}" type="presParOf" srcId="{5A11F3E7-4F8E-4569-B697-015D90CD0329}" destId="{84FFC5B6-DA09-4BB0-A17D-3BEB3DB376B3}" srcOrd="1" destOrd="0" presId="urn:microsoft.com/office/officeart/2008/layout/LinedList"/>
    <dgm:cxn modelId="{F07A9E76-EA81-4AC8-9765-8A7F4F8CA1DF}" type="presParOf" srcId="{E7206A98-F2DE-4DC3-9942-B8306EF25F6E}" destId="{61FDD0F9-74E1-4D98-B07F-1354C1EA5612}" srcOrd="12" destOrd="0" presId="urn:microsoft.com/office/officeart/2008/layout/LinedList"/>
    <dgm:cxn modelId="{243C5683-2931-45C6-A1CE-70818576CF39}" type="presParOf" srcId="{E7206A98-F2DE-4DC3-9942-B8306EF25F6E}" destId="{81BB32CA-71C8-417E-9BDB-1E345C3842A5}" srcOrd="13" destOrd="0" presId="urn:microsoft.com/office/officeart/2008/layout/LinedList"/>
    <dgm:cxn modelId="{92B8F4C8-D03C-48C2-A393-DB8B4EFA40C2}" type="presParOf" srcId="{81BB32CA-71C8-417E-9BDB-1E345C3842A5}" destId="{C99E5AA3-01AE-49ED-841E-D5F748F78BA6}" srcOrd="0" destOrd="0" presId="urn:microsoft.com/office/officeart/2008/layout/LinedList"/>
    <dgm:cxn modelId="{C81B14F9-1B75-4BAE-BAE9-089E17FE601D}" type="presParOf" srcId="{81BB32CA-71C8-417E-9BDB-1E345C3842A5}" destId="{25C36F3F-DDB1-49DF-AA85-1753AC1893B8}" srcOrd="1" destOrd="0" presId="urn:microsoft.com/office/officeart/2008/layout/LinedList"/>
    <dgm:cxn modelId="{719BC99B-C9D8-46A5-9BD7-BAA1508BCEA2}" type="presParOf" srcId="{E7206A98-F2DE-4DC3-9942-B8306EF25F6E}" destId="{86C359B4-9878-4243-9219-61EBF29F0B27}" srcOrd="14" destOrd="0" presId="urn:microsoft.com/office/officeart/2008/layout/LinedList"/>
    <dgm:cxn modelId="{7F180935-1341-4870-9F53-606A090F62EE}" type="presParOf" srcId="{E7206A98-F2DE-4DC3-9942-B8306EF25F6E}" destId="{B4C2C6D1-336C-4B55-8960-8298C7818679}" srcOrd="15" destOrd="0" presId="urn:microsoft.com/office/officeart/2008/layout/LinedList"/>
    <dgm:cxn modelId="{B817BF75-B70A-40A4-8A42-D0CE8539AD6E}" type="presParOf" srcId="{B4C2C6D1-336C-4B55-8960-8298C7818679}" destId="{3CB7B1C2-3837-417C-8228-1C8D907CAA59}" srcOrd="0" destOrd="0" presId="urn:microsoft.com/office/officeart/2008/layout/LinedList"/>
    <dgm:cxn modelId="{80D906EE-29AF-41B7-829C-00438BC7C584}" type="presParOf" srcId="{B4C2C6D1-336C-4B55-8960-8298C7818679}" destId="{DFBD77F3-F99E-423B-A049-FAD64527E927}" srcOrd="1" destOrd="0" presId="urn:microsoft.com/office/officeart/2008/layout/LinedList"/>
    <dgm:cxn modelId="{BA2DB6D2-3F9D-49AC-BF07-B9B1FA1E2E09}" type="presParOf" srcId="{E7206A98-F2DE-4DC3-9942-B8306EF25F6E}" destId="{FA18EF22-53C1-4008-B7F0-317547335AA6}" srcOrd="16" destOrd="0" presId="urn:microsoft.com/office/officeart/2008/layout/LinedList"/>
    <dgm:cxn modelId="{101ED653-444B-4D37-A1E6-6B165D5BF99B}" type="presParOf" srcId="{E7206A98-F2DE-4DC3-9942-B8306EF25F6E}" destId="{938C19EA-A042-43A0-BE51-93ACEE22B692}" srcOrd="17" destOrd="0" presId="urn:microsoft.com/office/officeart/2008/layout/LinedList"/>
    <dgm:cxn modelId="{32C28FF6-A84B-4E85-A27C-02C3D4717DFE}" type="presParOf" srcId="{938C19EA-A042-43A0-BE51-93ACEE22B692}" destId="{73CEB957-7366-4FB6-9D19-BA17F16D4AB0}" srcOrd="0" destOrd="0" presId="urn:microsoft.com/office/officeart/2008/layout/LinedList"/>
    <dgm:cxn modelId="{D4838559-4B77-4380-8A79-17297A4B4D26}" type="presParOf" srcId="{938C19EA-A042-43A0-BE51-93ACEE22B692}" destId="{FEC84481-5F0C-4F5D-8240-4C543B250D2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529B50-FFB0-41E0-820F-2797C881AE9C}"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240630BC-2F21-455D-90C9-70E1509A417C}">
      <dgm:prSet/>
      <dgm:spPr/>
      <dgm:t>
        <a:bodyPr/>
        <a:lstStyle/>
        <a:p>
          <a:r>
            <a:rPr lang="en-US" dirty="0">
              <a:solidFill>
                <a:schemeClr val="bg1"/>
              </a:solidFill>
            </a:rPr>
            <a:t>3-5 day visit </a:t>
          </a:r>
        </a:p>
      </dgm:t>
    </dgm:pt>
    <dgm:pt modelId="{A8018179-33EA-41A9-BB2B-709C4191C059}" type="parTrans" cxnId="{BDF52F28-F288-41EE-AFCB-92609B88D33B}">
      <dgm:prSet/>
      <dgm:spPr/>
      <dgm:t>
        <a:bodyPr/>
        <a:lstStyle/>
        <a:p>
          <a:endParaRPr lang="en-US"/>
        </a:p>
      </dgm:t>
    </dgm:pt>
    <dgm:pt modelId="{EF3A58EC-62F0-4CE5-98A2-7B2CE76C4D0F}" type="sibTrans" cxnId="{BDF52F28-F288-41EE-AFCB-92609B88D33B}">
      <dgm:prSet/>
      <dgm:spPr/>
      <dgm:t>
        <a:bodyPr/>
        <a:lstStyle/>
        <a:p>
          <a:endParaRPr lang="en-US"/>
        </a:p>
      </dgm:t>
    </dgm:pt>
    <dgm:pt modelId="{1447EF74-DB28-4336-A214-394ADE5CFF81}">
      <dgm:prSet/>
      <dgm:spPr/>
      <dgm:t>
        <a:bodyPr/>
        <a:lstStyle/>
        <a:p>
          <a:r>
            <a:rPr lang="en-US"/>
            <a:t>Head to toe assessment</a:t>
          </a:r>
        </a:p>
      </dgm:t>
    </dgm:pt>
    <dgm:pt modelId="{48120E3B-C6B8-495D-8F9D-2E37B0CDF4D9}" type="parTrans" cxnId="{4F05B673-6E32-4F0E-930F-7C31FC8E2E39}">
      <dgm:prSet/>
      <dgm:spPr/>
      <dgm:t>
        <a:bodyPr/>
        <a:lstStyle/>
        <a:p>
          <a:endParaRPr lang="en-US"/>
        </a:p>
      </dgm:t>
    </dgm:pt>
    <dgm:pt modelId="{79EB19DA-3D0A-45F6-B5C2-A949DD202299}" type="sibTrans" cxnId="{4F05B673-6E32-4F0E-930F-7C31FC8E2E39}">
      <dgm:prSet/>
      <dgm:spPr/>
      <dgm:t>
        <a:bodyPr/>
        <a:lstStyle/>
        <a:p>
          <a:endParaRPr lang="en-US"/>
        </a:p>
      </dgm:t>
    </dgm:pt>
    <dgm:pt modelId="{C4250D71-B66D-44E3-90F9-80DBF6BA163A}">
      <dgm:prSet/>
      <dgm:spPr/>
      <dgm:t>
        <a:bodyPr/>
        <a:lstStyle/>
        <a:p>
          <a:r>
            <a:rPr lang="en-US"/>
            <a:t>Assess intake and output</a:t>
          </a:r>
        </a:p>
      </dgm:t>
    </dgm:pt>
    <dgm:pt modelId="{C4519556-49CD-4A73-BB65-AA3E3EFA8AA1}" type="parTrans" cxnId="{34CC0BA6-FB6E-4C4C-8CEA-EF091BDA8FD0}">
      <dgm:prSet/>
      <dgm:spPr/>
      <dgm:t>
        <a:bodyPr/>
        <a:lstStyle/>
        <a:p>
          <a:endParaRPr lang="en-US"/>
        </a:p>
      </dgm:t>
    </dgm:pt>
    <dgm:pt modelId="{F904E828-A630-493D-8557-1027F1DE8278}" type="sibTrans" cxnId="{34CC0BA6-FB6E-4C4C-8CEA-EF091BDA8FD0}">
      <dgm:prSet/>
      <dgm:spPr/>
      <dgm:t>
        <a:bodyPr/>
        <a:lstStyle/>
        <a:p>
          <a:endParaRPr lang="en-US"/>
        </a:p>
      </dgm:t>
    </dgm:pt>
    <dgm:pt modelId="{7920DF9D-06B2-41DC-AC71-D47A720F73FB}">
      <dgm:prSet/>
      <dgm:spPr/>
      <dgm:t>
        <a:bodyPr/>
        <a:lstStyle/>
        <a:p>
          <a:r>
            <a:rPr lang="en-US"/>
            <a:t>Hydration status of infant</a:t>
          </a:r>
        </a:p>
      </dgm:t>
    </dgm:pt>
    <dgm:pt modelId="{FC5C3ED5-AE1A-447D-8B52-9F28D38D730E}" type="parTrans" cxnId="{2F86D3A7-A8F4-48F3-A8C7-60ABA181E595}">
      <dgm:prSet/>
      <dgm:spPr/>
      <dgm:t>
        <a:bodyPr/>
        <a:lstStyle/>
        <a:p>
          <a:endParaRPr lang="en-US"/>
        </a:p>
      </dgm:t>
    </dgm:pt>
    <dgm:pt modelId="{CA49B10C-14CC-43D0-BD63-E22BFE716741}" type="sibTrans" cxnId="{2F86D3A7-A8F4-48F3-A8C7-60ABA181E595}">
      <dgm:prSet/>
      <dgm:spPr/>
      <dgm:t>
        <a:bodyPr/>
        <a:lstStyle/>
        <a:p>
          <a:endParaRPr lang="en-US"/>
        </a:p>
      </dgm:t>
    </dgm:pt>
    <dgm:pt modelId="{CDF664D8-31AA-4397-8909-B4F3A9FEE171}">
      <dgm:prSet/>
      <dgm:spPr/>
      <dgm:t>
        <a:bodyPr/>
        <a:lstStyle/>
        <a:p>
          <a:r>
            <a:rPr lang="en-US"/>
            <a:t>Weight gain</a:t>
          </a:r>
        </a:p>
      </dgm:t>
    </dgm:pt>
    <dgm:pt modelId="{CDE69CAA-D193-448B-8546-1708FBD3BB8A}" type="parTrans" cxnId="{BCD2DE2A-D566-4E98-B431-6ECB0A847718}">
      <dgm:prSet/>
      <dgm:spPr/>
      <dgm:t>
        <a:bodyPr/>
        <a:lstStyle/>
        <a:p>
          <a:endParaRPr lang="en-US"/>
        </a:p>
      </dgm:t>
    </dgm:pt>
    <dgm:pt modelId="{CFBAB204-016F-499C-9D17-5B1456264B28}" type="sibTrans" cxnId="{BCD2DE2A-D566-4E98-B431-6ECB0A847718}">
      <dgm:prSet/>
      <dgm:spPr/>
      <dgm:t>
        <a:bodyPr/>
        <a:lstStyle/>
        <a:p>
          <a:endParaRPr lang="en-US"/>
        </a:p>
      </dgm:t>
    </dgm:pt>
    <dgm:pt modelId="{FE44C1DB-CAD6-4035-888F-F752FF59EB5D}">
      <dgm:prSet/>
      <dgm:spPr/>
      <dgm:t>
        <a:bodyPr/>
        <a:lstStyle/>
        <a:p>
          <a:r>
            <a:rPr lang="en-US"/>
            <a:t>Presence of jaundice</a:t>
          </a:r>
        </a:p>
      </dgm:t>
    </dgm:pt>
    <dgm:pt modelId="{62E1E37B-AA9B-4A3A-B5A4-7D9AFC6B579D}" type="parTrans" cxnId="{8DF1ECA7-3150-4A53-AE07-5C5BD92384FC}">
      <dgm:prSet/>
      <dgm:spPr/>
      <dgm:t>
        <a:bodyPr/>
        <a:lstStyle/>
        <a:p>
          <a:endParaRPr lang="en-US"/>
        </a:p>
      </dgm:t>
    </dgm:pt>
    <dgm:pt modelId="{37B8E033-0DF4-4305-B005-AD4B0F3BFFCC}" type="sibTrans" cxnId="{8DF1ECA7-3150-4A53-AE07-5C5BD92384FC}">
      <dgm:prSet/>
      <dgm:spPr/>
      <dgm:t>
        <a:bodyPr/>
        <a:lstStyle/>
        <a:p>
          <a:endParaRPr lang="en-US"/>
        </a:p>
      </dgm:t>
    </dgm:pt>
    <dgm:pt modelId="{0292284B-0BE5-4694-A076-2CCA3C60D3A5}">
      <dgm:prSet/>
      <dgm:spPr/>
      <dgm:t>
        <a:bodyPr/>
        <a:lstStyle/>
        <a:p>
          <a:r>
            <a:rPr lang="en-US"/>
            <a:t>Maternal wellbeing and attachment </a:t>
          </a:r>
        </a:p>
      </dgm:t>
    </dgm:pt>
    <dgm:pt modelId="{2E7B15DE-BB83-43BF-993E-5944D233CBCD}" type="parTrans" cxnId="{1CA4E846-55CF-4E2F-BB12-43E5A4DACDB3}">
      <dgm:prSet/>
      <dgm:spPr/>
      <dgm:t>
        <a:bodyPr/>
        <a:lstStyle/>
        <a:p>
          <a:endParaRPr lang="en-US"/>
        </a:p>
      </dgm:t>
    </dgm:pt>
    <dgm:pt modelId="{4A1316A3-58DF-4D29-96A6-6EB210099481}" type="sibTrans" cxnId="{1CA4E846-55CF-4E2F-BB12-43E5A4DACDB3}">
      <dgm:prSet/>
      <dgm:spPr/>
      <dgm:t>
        <a:bodyPr/>
        <a:lstStyle/>
        <a:p>
          <a:endParaRPr lang="en-US"/>
        </a:p>
      </dgm:t>
    </dgm:pt>
    <dgm:pt modelId="{A09108E2-9686-4EEF-A9BB-FCAC4ED4CD1A}">
      <dgm:prSet/>
      <dgm:spPr/>
      <dgm:t>
        <a:bodyPr/>
        <a:lstStyle/>
        <a:p>
          <a:r>
            <a:rPr lang="en-US" b="1"/>
            <a:t>For breastfed infants and infants taking less than 34 oz of formula daily recommend 400 IU of vitamin D daily  </a:t>
          </a:r>
          <a:endParaRPr lang="en-US"/>
        </a:p>
      </dgm:t>
    </dgm:pt>
    <dgm:pt modelId="{942C6854-F4D2-4F0E-93D9-4EC62C40B1DE}" type="parTrans" cxnId="{1FE7FDE0-FE75-4B58-A579-1F23442476C1}">
      <dgm:prSet/>
      <dgm:spPr/>
      <dgm:t>
        <a:bodyPr/>
        <a:lstStyle/>
        <a:p>
          <a:endParaRPr lang="en-US"/>
        </a:p>
      </dgm:t>
    </dgm:pt>
    <dgm:pt modelId="{1F661B59-E3A0-4902-9AB5-72F742451D40}" type="sibTrans" cxnId="{1FE7FDE0-FE75-4B58-A579-1F23442476C1}">
      <dgm:prSet/>
      <dgm:spPr/>
      <dgm:t>
        <a:bodyPr/>
        <a:lstStyle/>
        <a:p>
          <a:endParaRPr lang="en-US"/>
        </a:p>
      </dgm:t>
    </dgm:pt>
    <dgm:pt modelId="{99C4FBDA-2380-4931-84FF-E7EC2B31F0C4}">
      <dgm:prSet/>
      <dgm:spPr/>
      <dgm:t>
        <a:bodyPr/>
        <a:lstStyle/>
        <a:p>
          <a:r>
            <a:rPr lang="en-US"/>
            <a:t>Review previous lab work</a:t>
          </a:r>
        </a:p>
      </dgm:t>
    </dgm:pt>
    <dgm:pt modelId="{AB26946F-7A90-4B86-9A10-F9B967BABD34}" type="parTrans" cxnId="{A0EE4D07-0A34-42C4-B631-257C7844BAE8}">
      <dgm:prSet/>
      <dgm:spPr/>
      <dgm:t>
        <a:bodyPr/>
        <a:lstStyle/>
        <a:p>
          <a:endParaRPr lang="en-US"/>
        </a:p>
      </dgm:t>
    </dgm:pt>
    <dgm:pt modelId="{529E1D2B-7835-4E12-9755-B84AC7653EC5}" type="sibTrans" cxnId="{A0EE4D07-0A34-42C4-B631-257C7844BAE8}">
      <dgm:prSet/>
      <dgm:spPr/>
      <dgm:t>
        <a:bodyPr/>
        <a:lstStyle/>
        <a:p>
          <a:endParaRPr lang="en-US"/>
        </a:p>
      </dgm:t>
    </dgm:pt>
    <dgm:pt modelId="{039B9153-94C7-4C37-BA7B-0404706C32BC}">
      <dgm:prSet/>
      <dgm:spPr/>
      <dgm:t>
        <a:bodyPr/>
        <a:lstStyle/>
        <a:p>
          <a:r>
            <a:rPr lang="en-US" dirty="0">
              <a:solidFill>
                <a:schemeClr val="bg1"/>
              </a:solidFill>
            </a:rPr>
            <a:t>1-2 week visit</a:t>
          </a:r>
        </a:p>
      </dgm:t>
    </dgm:pt>
    <dgm:pt modelId="{444D2B9E-8888-4E9C-B251-A088D3D85AC0}" type="parTrans" cxnId="{9807C341-D264-4B0B-883B-0EA22005A386}">
      <dgm:prSet/>
      <dgm:spPr/>
      <dgm:t>
        <a:bodyPr/>
        <a:lstStyle/>
        <a:p>
          <a:endParaRPr lang="en-US"/>
        </a:p>
      </dgm:t>
    </dgm:pt>
    <dgm:pt modelId="{1214AE4B-435B-460C-A889-250C3023AD77}" type="sibTrans" cxnId="{9807C341-D264-4B0B-883B-0EA22005A386}">
      <dgm:prSet/>
      <dgm:spPr/>
      <dgm:t>
        <a:bodyPr/>
        <a:lstStyle/>
        <a:p>
          <a:endParaRPr lang="en-US"/>
        </a:p>
      </dgm:t>
    </dgm:pt>
    <dgm:pt modelId="{F9CDF5C9-0AE4-4CC5-B758-CC3E2CD5E86F}">
      <dgm:prSet/>
      <dgm:spPr/>
      <dgm:t>
        <a:bodyPr/>
        <a:lstStyle/>
        <a:p>
          <a:r>
            <a:rPr lang="en-US"/>
            <a:t>Repeat newborn state screen</a:t>
          </a:r>
        </a:p>
      </dgm:t>
    </dgm:pt>
    <dgm:pt modelId="{C002A234-008A-41D2-81FB-4054C1802BDB}" type="parTrans" cxnId="{F3124E6C-BE8D-46DB-9BA1-4F3A8C287551}">
      <dgm:prSet/>
      <dgm:spPr/>
      <dgm:t>
        <a:bodyPr/>
        <a:lstStyle/>
        <a:p>
          <a:endParaRPr lang="en-US"/>
        </a:p>
      </dgm:t>
    </dgm:pt>
    <dgm:pt modelId="{85C4DF10-1336-447E-8906-67A200BDD829}" type="sibTrans" cxnId="{F3124E6C-BE8D-46DB-9BA1-4F3A8C287551}">
      <dgm:prSet/>
      <dgm:spPr/>
      <dgm:t>
        <a:bodyPr/>
        <a:lstStyle/>
        <a:p>
          <a:endParaRPr lang="en-US"/>
        </a:p>
      </dgm:t>
    </dgm:pt>
    <dgm:pt modelId="{01E834A1-0918-405B-B2DD-41AC69176428}">
      <dgm:prSet/>
      <dgm:spPr/>
      <dgm:t>
        <a:bodyPr/>
        <a:lstStyle/>
        <a:p>
          <a:r>
            <a:rPr lang="en-US" dirty="0">
              <a:solidFill>
                <a:schemeClr val="bg1"/>
              </a:solidFill>
            </a:rPr>
            <a:t>1 month visit   </a:t>
          </a:r>
        </a:p>
      </dgm:t>
    </dgm:pt>
    <dgm:pt modelId="{8D92097D-5D18-4399-9B76-A936CC190AAE}" type="parTrans" cxnId="{B28365B4-3916-42D1-B4FF-EE16DE1DA50A}">
      <dgm:prSet/>
      <dgm:spPr/>
      <dgm:t>
        <a:bodyPr/>
        <a:lstStyle/>
        <a:p>
          <a:endParaRPr lang="en-US"/>
        </a:p>
      </dgm:t>
    </dgm:pt>
    <dgm:pt modelId="{8A513899-7A9D-4B51-B25A-57BEE7CC52D3}" type="sibTrans" cxnId="{B28365B4-3916-42D1-B4FF-EE16DE1DA50A}">
      <dgm:prSet/>
      <dgm:spPr/>
      <dgm:t>
        <a:bodyPr/>
        <a:lstStyle/>
        <a:p>
          <a:endParaRPr lang="en-US"/>
        </a:p>
      </dgm:t>
    </dgm:pt>
    <dgm:pt modelId="{A17137A8-8447-4915-AD3B-48B556E4C834}">
      <dgm:prSet/>
      <dgm:spPr/>
      <dgm:t>
        <a:bodyPr/>
        <a:lstStyle/>
        <a:p>
          <a:r>
            <a:rPr lang="en-US" b="1"/>
            <a:t>2nd Hep B vaccine</a:t>
          </a:r>
          <a:endParaRPr lang="en-US"/>
        </a:p>
      </dgm:t>
    </dgm:pt>
    <dgm:pt modelId="{C3A60B01-C64E-44CA-BCDF-079309D42635}" type="parTrans" cxnId="{6E356B58-4931-49CE-844B-4A5CA30031F4}">
      <dgm:prSet/>
      <dgm:spPr/>
      <dgm:t>
        <a:bodyPr/>
        <a:lstStyle/>
        <a:p>
          <a:endParaRPr lang="en-US"/>
        </a:p>
      </dgm:t>
    </dgm:pt>
    <dgm:pt modelId="{1BF04039-34CE-4CFB-BB69-61C33755B30A}" type="sibTrans" cxnId="{6E356B58-4931-49CE-844B-4A5CA30031F4}">
      <dgm:prSet/>
      <dgm:spPr/>
      <dgm:t>
        <a:bodyPr/>
        <a:lstStyle/>
        <a:p>
          <a:endParaRPr lang="en-US"/>
        </a:p>
      </dgm:t>
    </dgm:pt>
    <dgm:pt modelId="{EC7BE7AC-4E2B-4EC6-8F5B-F73B12481344}" type="pres">
      <dgm:prSet presAssocID="{D2529B50-FFB0-41E0-820F-2797C881AE9C}" presName="linear" presStyleCnt="0">
        <dgm:presLayoutVars>
          <dgm:dir/>
          <dgm:animLvl val="lvl"/>
          <dgm:resizeHandles val="exact"/>
        </dgm:presLayoutVars>
      </dgm:prSet>
      <dgm:spPr/>
    </dgm:pt>
    <dgm:pt modelId="{BCB7BDC4-650E-43C2-A4E0-8529E9F31C7E}" type="pres">
      <dgm:prSet presAssocID="{240630BC-2F21-455D-90C9-70E1509A417C}" presName="parentLin" presStyleCnt="0"/>
      <dgm:spPr/>
    </dgm:pt>
    <dgm:pt modelId="{901E5450-9A3D-4B07-9FBC-22ABA82CFA4F}" type="pres">
      <dgm:prSet presAssocID="{240630BC-2F21-455D-90C9-70E1509A417C}" presName="parentLeftMargin" presStyleLbl="node1" presStyleIdx="0" presStyleCnt="3"/>
      <dgm:spPr/>
    </dgm:pt>
    <dgm:pt modelId="{6369D69A-4F91-4578-BC75-AB6A9412FB2E}" type="pres">
      <dgm:prSet presAssocID="{240630BC-2F21-455D-90C9-70E1509A417C}" presName="parentText" presStyleLbl="node1" presStyleIdx="0" presStyleCnt="3">
        <dgm:presLayoutVars>
          <dgm:chMax val="0"/>
          <dgm:bulletEnabled val="1"/>
        </dgm:presLayoutVars>
      </dgm:prSet>
      <dgm:spPr/>
    </dgm:pt>
    <dgm:pt modelId="{50BBE586-00ED-434D-8406-6704EC66958A}" type="pres">
      <dgm:prSet presAssocID="{240630BC-2F21-455D-90C9-70E1509A417C}" presName="negativeSpace" presStyleCnt="0"/>
      <dgm:spPr/>
    </dgm:pt>
    <dgm:pt modelId="{D7CA9142-9E94-4D11-8AAE-D18E3F780F63}" type="pres">
      <dgm:prSet presAssocID="{240630BC-2F21-455D-90C9-70E1509A417C}" presName="childText" presStyleLbl="conFgAcc1" presStyleIdx="0" presStyleCnt="3">
        <dgm:presLayoutVars>
          <dgm:bulletEnabled val="1"/>
        </dgm:presLayoutVars>
      </dgm:prSet>
      <dgm:spPr/>
    </dgm:pt>
    <dgm:pt modelId="{4B71B569-7A79-43F2-AEC2-839B031E9B2F}" type="pres">
      <dgm:prSet presAssocID="{EF3A58EC-62F0-4CE5-98A2-7B2CE76C4D0F}" presName="spaceBetweenRectangles" presStyleCnt="0"/>
      <dgm:spPr/>
    </dgm:pt>
    <dgm:pt modelId="{A0A9C123-6992-4174-A5FB-D5D0549386EA}" type="pres">
      <dgm:prSet presAssocID="{039B9153-94C7-4C37-BA7B-0404706C32BC}" presName="parentLin" presStyleCnt="0"/>
      <dgm:spPr/>
    </dgm:pt>
    <dgm:pt modelId="{4ABB8E9B-E20F-49B9-B6EC-3DF48DBCD076}" type="pres">
      <dgm:prSet presAssocID="{039B9153-94C7-4C37-BA7B-0404706C32BC}" presName="parentLeftMargin" presStyleLbl="node1" presStyleIdx="0" presStyleCnt="3"/>
      <dgm:spPr/>
    </dgm:pt>
    <dgm:pt modelId="{C29835B0-2B03-4440-81BA-6A005F0193DA}" type="pres">
      <dgm:prSet presAssocID="{039B9153-94C7-4C37-BA7B-0404706C32BC}" presName="parentText" presStyleLbl="node1" presStyleIdx="1" presStyleCnt="3">
        <dgm:presLayoutVars>
          <dgm:chMax val="0"/>
          <dgm:bulletEnabled val="1"/>
        </dgm:presLayoutVars>
      </dgm:prSet>
      <dgm:spPr/>
    </dgm:pt>
    <dgm:pt modelId="{CE990862-C084-4555-BF20-885D085FD22F}" type="pres">
      <dgm:prSet presAssocID="{039B9153-94C7-4C37-BA7B-0404706C32BC}" presName="negativeSpace" presStyleCnt="0"/>
      <dgm:spPr/>
    </dgm:pt>
    <dgm:pt modelId="{6B18F9DA-0ED7-4A1E-9C80-8ABA37A17DC4}" type="pres">
      <dgm:prSet presAssocID="{039B9153-94C7-4C37-BA7B-0404706C32BC}" presName="childText" presStyleLbl="conFgAcc1" presStyleIdx="1" presStyleCnt="3">
        <dgm:presLayoutVars>
          <dgm:bulletEnabled val="1"/>
        </dgm:presLayoutVars>
      </dgm:prSet>
      <dgm:spPr/>
    </dgm:pt>
    <dgm:pt modelId="{BB715974-3C0E-45F1-8E59-72BB04627E97}" type="pres">
      <dgm:prSet presAssocID="{1214AE4B-435B-460C-A889-250C3023AD77}" presName="spaceBetweenRectangles" presStyleCnt="0"/>
      <dgm:spPr/>
    </dgm:pt>
    <dgm:pt modelId="{3ADA0603-94DB-42AB-B788-F53E058EEDC5}" type="pres">
      <dgm:prSet presAssocID="{01E834A1-0918-405B-B2DD-41AC69176428}" presName="parentLin" presStyleCnt="0"/>
      <dgm:spPr/>
    </dgm:pt>
    <dgm:pt modelId="{15CE6F08-E251-4B14-BF05-2EBDCD8AC7D3}" type="pres">
      <dgm:prSet presAssocID="{01E834A1-0918-405B-B2DD-41AC69176428}" presName="parentLeftMargin" presStyleLbl="node1" presStyleIdx="1" presStyleCnt="3"/>
      <dgm:spPr/>
    </dgm:pt>
    <dgm:pt modelId="{686BF256-6DDB-4FC3-80EB-139C4CC4DB9C}" type="pres">
      <dgm:prSet presAssocID="{01E834A1-0918-405B-B2DD-41AC69176428}" presName="parentText" presStyleLbl="node1" presStyleIdx="2" presStyleCnt="3">
        <dgm:presLayoutVars>
          <dgm:chMax val="0"/>
          <dgm:bulletEnabled val="1"/>
        </dgm:presLayoutVars>
      </dgm:prSet>
      <dgm:spPr/>
    </dgm:pt>
    <dgm:pt modelId="{DC3426EB-D41D-42F7-9053-1DF41EE9927B}" type="pres">
      <dgm:prSet presAssocID="{01E834A1-0918-405B-B2DD-41AC69176428}" presName="negativeSpace" presStyleCnt="0"/>
      <dgm:spPr/>
    </dgm:pt>
    <dgm:pt modelId="{6D2A71B1-DE89-4D05-BFB0-6E60366D5FF9}" type="pres">
      <dgm:prSet presAssocID="{01E834A1-0918-405B-B2DD-41AC69176428}" presName="childText" presStyleLbl="conFgAcc1" presStyleIdx="2" presStyleCnt="3">
        <dgm:presLayoutVars>
          <dgm:bulletEnabled val="1"/>
        </dgm:presLayoutVars>
      </dgm:prSet>
      <dgm:spPr/>
    </dgm:pt>
  </dgm:ptLst>
  <dgm:cxnLst>
    <dgm:cxn modelId="{A0EE4D07-0A34-42C4-B631-257C7844BAE8}" srcId="{240630BC-2F21-455D-90C9-70E1509A417C}" destId="{99C4FBDA-2380-4931-84FF-E7EC2B31F0C4}" srcOrd="7" destOrd="0" parTransId="{AB26946F-7A90-4B86-9A10-F9B967BABD34}" sibTransId="{529E1D2B-7835-4E12-9755-B84AC7653EC5}"/>
    <dgm:cxn modelId="{BDF52F28-F288-41EE-AFCB-92609B88D33B}" srcId="{D2529B50-FFB0-41E0-820F-2797C881AE9C}" destId="{240630BC-2F21-455D-90C9-70E1509A417C}" srcOrd="0" destOrd="0" parTransId="{A8018179-33EA-41A9-BB2B-709C4191C059}" sibTransId="{EF3A58EC-62F0-4CE5-98A2-7B2CE76C4D0F}"/>
    <dgm:cxn modelId="{BCD2DE2A-D566-4E98-B431-6ECB0A847718}" srcId="{240630BC-2F21-455D-90C9-70E1509A417C}" destId="{CDF664D8-31AA-4397-8909-B4F3A9FEE171}" srcOrd="3" destOrd="0" parTransId="{CDE69CAA-D193-448B-8546-1708FBD3BB8A}" sibTransId="{CFBAB204-016F-499C-9D17-5B1456264B28}"/>
    <dgm:cxn modelId="{AF3DA232-AACE-4C25-90F4-9216CB347611}" type="presOf" srcId="{01E834A1-0918-405B-B2DD-41AC69176428}" destId="{15CE6F08-E251-4B14-BF05-2EBDCD8AC7D3}" srcOrd="0" destOrd="0" presId="urn:microsoft.com/office/officeart/2005/8/layout/list1"/>
    <dgm:cxn modelId="{5EF5AE33-72C9-4F45-A102-7298AEFDE24E}" type="presOf" srcId="{A09108E2-9686-4EEF-A9BB-FCAC4ED4CD1A}" destId="{D7CA9142-9E94-4D11-8AAE-D18E3F780F63}" srcOrd="0" destOrd="6" presId="urn:microsoft.com/office/officeart/2005/8/layout/list1"/>
    <dgm:cxn modelId="{0A697C41-9C20-491D-B874-7F5A1D8FCB79}" type="presOf" srcId="{D2529B50-FFB0-41E0-820F-2797C881AE9C}" destId="{EC7BE7AC-4E2B-4EC6-8F5B-F73B12481344}" srcOrd="0" destOrd="0" presId="urn:microsoft.com/office/officeart/2005/8/layout/list1"/>
    <dgm:cxn modelId="{9807C341-D264-4B0B-883B-0EA22005A386}" srcId="{D2529B50-FFB0-41E0-820F-2797C881AE9C}" destId="{039B9153-94C7-4C37-BA7B-0404706C32BC}" srcOrd="1" destOrd="0" parTransId="{444D2B9E-8888-4E9C-B251-A088D3D85AC0}" sibTransId="{1214AE4B-435B-460C-A889-250C3023AD77}"/>
    <dgm:cxn modelId="{1CA4E846-55CF-4E2F-BB12-43E5A4DACDB3}" srcId="{240630BC-2F21-455D-90C9-70E1509A417C}" destId="{0292284B-0BE5-4694-A076-2CCA3C60D3A5}" srcOrd="5" destOrd="0" parTransId="{2E7B15DE-BB83-43BF-993E-5944D233CBCD}" sibTransId="{4A1316A3-58DF-4D29-96A6-6EB210099481}"/>
    <dgm:cxn modelId="{F70A7547-14A6-4D52-B395-AA1AA757B783}" type="presOf" srcId="{CDF664D8-31AA-4397-8909-B4F3A9FEE171}" destId="{D7CA9142-9E94-4D11-8AAE-D18E3F780F63}" srcOrd="0" destOrd="3" presId="urn:microsoft.com/office/officeart/2005/8/layout/list1"/>
    <dgm:cxn modelId="{6E356B58-4931-49CE-844B-4A5CA30031F4}" srcId="{01E834A1-0918-405B-B2DD-41AC69176428}" destId="{A17137A8-8447-4915-AD3B-48B556E4C834}" srcOrd="0" destOrd="0" parTransId="{C3A60B01-C64E-44CA-BCDF-079309D42635}" sibTransId="{1BF04039-34CE-4CFB-BB69-61C33755B30A}"/>
    <dgm:cxn modelId="{FCEBFE5A-479C-4469-A977-683416155C06}" type="presOf" srcId="{A17137A8-8447-4915-AD3B-48B556E4C834}" destId="{6D2A71B1-DE89-4D05-BFB0-6E60366D5FF9}" srcOrd="0" destOrd="0" presId="urn:microsoft.com/office/officeart/2005/8/layout/list1"/>
    <dgm:cxn modelId="{B7EC2261-B271-482E-816E-7A1F9CE03E97}" type="presOf" srcId="{F9CDF5C9-0AE4-4CC5-B758-CC3E2CD5E86F}" destId="{6B18F9DA-0ED7-4A1E-9C80-8ABA37A17DC4}" srcOrd="0" destOrd="0" presId="urn:microsoft.com/office/officeart/2005/8/layout/list1"/>
    <dgm:cxn modelId="{F3124E6C-BE8D-46DB-9BA1-4F3A8C287551}" srcId="{039B9153-94C7-4C37-BA7B-0404706C32BC}" destId="{F9CDF5C9-0AE4-4CC5-B758-CC3E2CD5E86F}" srcOrd="0" destOrd="0" parTransId="{C002A234-008A-41D2-81FB-4054C1802BDB}" sibTransId="{85C4DF10-1336-447E-8906-67A200BDD829}"/>
    <dgm:cxn modelId="{4F05B673-6E32-4F0E-930F-7C31FC8E2E39}" srcId="{240630BC-2F21-455D-90C9-70E1509A417C}" destId="{1447EF74-DB28-4336-A214-394ADE5CFF81}" srcOrd="0" destOrd="0" parTransId="{48120E3B-C6B8-495D-8F9D-2E37B0CDF4D9}" sibTransId="{79EB19DA-3D0A-45F6-B5C2-A949DD202299}"/>
    <dgm:cxn modelId="{734B4975-FA0D-4AF3-9EB2-276AB3E2E9B2}" type="presOf" srcId="{1447EF74-DB28-4336-A214-394ADE5CFF81}" destId="{D7CA9142-9E94-4D11-8AAE-D18E3F780F63}" srcOrd="0" destOrd="0" presId="urn:microsoft.com/office/officeart/2005/8/layout/list1"/>
    <dgm:cxn modelId="{2509237F-C0D4-47DD-BD4B-C724291F985E}" type="presOf" srcId="{7920DF9D-06B2-41DC-AC71-D47A720F73FB}" destId="{D7CA9142-9E94-4D11-8AAE-D18E3F780F63}" srcOrd="0" destOrd="2" presId="urn:microsoft.com/office/officeart/2005/8/layout/list1"/>
    <dgm:cxn modelId="{A02ADC92-535B-4CA3-8F91-1C5AA6EAFDF7}" type="presOf" srcId="{99C4FBDA-2380-4931-84FF-E7EC2B31F0C4}" destId="{D7CA9142-9E94-4D11-8AAE-D18E3F780F63}" srcOrd="0" destOrd="7" presId="urn:microsoft.com/office/officeart/2005/8/layout/list1"/>
    <dgm:cxn modelId="{E9783D9F-E598-4AD2-ACDF-2FEF891D5BE8}" type="presOf" srcId="{01E834A1-0918-405B-B2DD-41AC69176428}" destId="{686BF256-6DDB-4FC3-80EB-139C4CC4DB9C}" srcOrd="1" destOrd="0" presId="urn:microsoft.com/office/officeart/2005/8/layout/list1"/>
    <dgm:cxn modelId="{34CC0BA6-FB6E-4C4C-8CEA-EF091BDA8FD0}" srcId="{240630BC-2F21-455D-90C9-70E1509A417C}" destId="{C4250D71-B66D-44E3-90F9-80DBF6BA163A}" srcOrd="1" destOrd="0" parTransId="{C4519556-49CD-4A73-BB65-AA3E3EFA8AA1}" sibTransId="{F904E828-A630-493D-8557-1027F1DE8278}"/>
    <dgm:cxn modelId="{2F86D3A7-A8F4-48F3-A8C7-60ABA181E595}" srcId="{240630BC-2F21-455D-90C9-70E1509A417C}" destId="{7920DF9D-06B2-41DC-AC71-D47A720F73FB}" srcOrd="2" destOrd="0" parTransId="{FC5C3ED5-AE1A-447D-8B52-9F28D38D730E}" sibTransId="{CA49B10C-14CC-43D0-BD63-E22BFE716741}"/>
    <dgm:cxn modelId="{8DF1ECA7-3150-4A53-AE07-5C5BD92384FC}" srcId="{240630BC-2F21-455D-90C9-70E1509A417C}" destId="{FE44C1DB-CAD6-4035-888F-F752FF59EB5D}" srcOrd="4" destOrd="0" parTransId="{62E1E37B-AA9B-4A3A-B5A4-7D9AFC6B579D}" sibTransId="{37B8E033-0DF4-4305-B005-AD4B0F3BFFCC}"/>
    <dgm:cxn modelId="{B28365B4-3916-42D1-B4FF-EE16DE1DA50A}" srcId="{D2529B50-FFB0-41E0-820F-2797C881AE9C}" destId="{01E834A1-0918-405B-B2DD-41AC69176428}" srcOrd="2" destOrd="0" parTransId="{8D92097D-5D18-4399-9B76-A936CC190AAE}" sibTransId="{8A513899-7A9D-4B51-B25A-57BEE7CC52D3}"/>
    <dgm:cxn modelId="{895F42BF-7CC9-405D-84D8-91A7FB4A7B67}" type="presOf" srcId="{240630BC-2F21-455D-90C9-70E1509A417C}" destId="{901E5450-9A3D-4B07-9FBC-22ABA82CFA4F}" srcOrd="0" destOrd="0" presId="urn:microsoft.com/office/officeart/2005/8/layout/list1"/>
    <dgm:cxn modelId="{C05571C4-A864-498E-8FAC-C6952B530013}" type="presOf" srcId="{0292284B-0BE5-4694-A076-2CCA3C60D3A5}" destId="{D7CA9142-9E94-4D11-8AAE-D18E3F780F63}" srcOrd="0" destOrd="5" presId="urn:microsoft.com/office/officeart/2005/8/layout/list1"/>
    <dgm:cxn modelId="{FD26CDDC-94AD-41DF-A80C-322EFCC1616E}" type="presOf" srcId="{C4250D71-B66D-44E3-90F9-80DBF6BA163A}" destId="{D7CA9142-9E94-4D11-8AAE-D18E3F780F63}" srcOrd="0" destOrd="1" presId="urn:microsoft.com/office/officeart/2005/8/layout/list1"/>
    <dgm:cxn modelId="{1FE7FDE0-FE75-4B58-A579-1F23442476C1}" srcId="{240630BC-2F21-455D-90C9-70E1509A417C}" destId="{A09108E2-9686-4EEF-A9BB-FCAC4ED4CD1A}" srcOrd="6" destOrd="0" parTransId="{942C6854-F4D2-4F0E-93D9-4EC62C40B1DE}" sibTransId="{1F661B59-E3A0-4902-9AB5-72F742451D40}"/>
    <dgm:cxn modelId="{DCC824E2-82A7-4CF1-AA83-917D78AB419E}" type="presOf" srcId="{039B9153-94C7-4C37-BA7B-0404706C32BC}" destId="{C29835B0-2B03-4440-81BA-6A005F0193DA}" srcOrd="1" destOrd="0" presId="urn:microsoft.com/office/officeart/2005/8/layout/list1"/>
    <dgm:cxn modelId="{C438D6ED-63A0-4CFF-89A4-E1D8DF7BC2B8}" type="presOf" srcId="{FE44C1DB-CAD6-4035-888F-F752FF59EB5D}" destId="{D7CA9142-9E94-4D11-8AAE-D18E3F780F63}" srcOrd="0" destOrd="4" presId="urn:microsoft.com/office/officeart/2005/8/layout/list1"/>
    <dgm:cxn modelId="{E0CA7BF0-A87D-4D0A-B592-E5E479C4ECB5}" type="presOf" srcId="{039B9153-94C7-4C37-BA7B-0404706C32BC}" destId="{4ABB8E9B-E20F-49B9-B6EC-3DF48DBCD076}" srcOrd="0" destOrd="0" presId="urn:microsoft.com/office/officeart/2005/8/layout/list1"/>
    <dgm:cxn modelId="{1867ACF8-580A-4CD0-A27F-B2ABD0986A83}" type="presOf" srcId="{240630BC-2F21-455D-90C9-70E1509A417C}" destId="{6369D69A-4F91-4578-BC75-AB6A9412FB2E}" srcOrd="1" destOrd="0" presId="urn:microsoft.com/office/officeart/2005/8/layout/list1"/>
    <dgm:cxn modelId="{59B2A811-703E-46DD-8B55-297D13485B6F}" type="presParOf" srcId="{EC7BE7AC-4E2B-4EC6-8F5B-F73B12481344}" destId="{BCB7BDC4-650E-43C2-A4E0-8529E9F31C7E}" srcOrd="0" destOrd="0" presId="urn:microsoft.com/office/officeart/2005/8/layout/list1"/>
    <dgm:cxn modelId="{3BC9BAFB-6DAB-4851-83E5-C794DAC30AFE}" type="presParOf" srcId="{BCB7BDC4-650E-43C2-A4E0-8529E9F31C7E}" destId="{901E5450-9A3D-4B07-9FBC-22ABA82CFA4F}" srcOrd="0" destOrd="0" presId="urn:microsoft.com/office/officeart/2005/8/layout/list1"/>
    <dgm:cxn modelId="{18888ACA-14D5-417C-9D9F-88FD0DCAABA6}" type="presParOf" srcId="{BCB7BDC4-650E-43C2-A4E0-8529E9F31C7E}" destId="{6369D69A-4F91-4578-BC75-AB6A9412FB2E}" srcOrd="1" destOrd="0" presId="urn:microsoft.com/office/officeart/2005/8/layout/list1"/>
    <dgm:cxn modelId="{4C1985DB-7D40-4394-9BA6-E3DBC72C0705}" type="presParOf" srcId="{EC7BE7AC-4E2B-4EC6-8F5B-F73B12481344}" destId="{50BBE586-00ED-434D-8406-6704EC66958A}" srcOrd="1" destOrd="0" presId="urn:microsoft.com/office/officeart/2005/8/layout/list1"/>
    <dgm:cxn modelId="{052543D8-9868-4A1D-9F9C-D2F8D889A102}" type="presParOf" srcId="{EC7BE7AC-4E2B-4EC6-8F5B-F73B12481344}" destId="{D7CA9142-9E94-4D11-8AAE-D18E3F780F63}" srcOrd="2" destOrd="0" presId="urn:microsoft.com/office/officeart/2005/8/layout/list1"/>
    <dgm:cxn modelId="{D19BC68C-25AC-47C5-902C-ED7B2800267F}" type="presParOf" srcId="{EC7BE7AC-4E2B-4EC6-8F5B-F73B12481344}" destId="{4B71B569-7A79-43F2-AEC2-839B031E9B2F}" srcOrd="3" destOrd="0" presId="urn:microsoft.com/office/officeart/2005/8/layout/list1"/>
    <dgm:cxn modelId="{F9F6988C-88C1-4464-9D09-9FF677FE3D5D}" type="presParOf" srcId="{EC7BE7AC-4E2B-4EC6-8F5B-F73B12481344}" destId="{A0A9C123-6992-4174-A5FB-D5D0549386EA}" srcOrd="4" destOrd="0" presId="urn:microsoft.com/office/officeart/2005/8/layout/list1"/>
    <dgm:cxn modelId="{110C097D-AB97-4C40-ABD6-A52FD0033149}" type="presParOf" srcId="{A0A9C123-6992-4174-A5FB-D5D0549386EA}" destId="{4ABB8E9B-E20F-49B9-B6EC-3DF48DBCD076}" srcOrd="0" destOrd="0" presId="urn:microsoft.com/office/officeart/2005/8/layout/list1"/>
    <dgm:cxn modelId="{81FBD7CF-834C-4F40-8B1C-26CC6246214D}" type="presParOf" srcId="{A0A9C123-6992-4174-A5FB-D5D0549386EA}" destId="{C29835B0-2B03-4440-81BA-6A005F0193DA}" srcOrd="1" destOrd="0" presId="urn:microsoft.com/office/officeart/2005/8/layout/list1"/>
    <dgm:cxn modelId="{410774DA-3FD5-4198-8504-27EFE3C64EF6}" type="presParOf" srcId="{EC7BE7AC-4E2B-4EC6-8F5B-F73B12481344}" destId="{CE990862-C084-4555-BF20-885D085FD22F}" srcOrd="5" destOrd="0" presId="urn:microsoft.com/office/officeart/2005/8/layout/list1"/>
    <dgm:cxn modelId="{DC4237E9-FA87-4052-889E-11129A9C0C5B}" type="presParOf" srcId="{EC7BE7AC-4E2B-4EC6-8F5B-F73B12481344}" destId="{6B18F9DA-0ED7-4A1E-9C80-8ABA37A17DC4}" srcOrd="6" destOrd="0" presId="urn:microsoft.com/office/officeart/2005/8/layout/list1"/>
    <dgm:cxn modelId="{DADCA5BA-1029-4B22-BEDD-AC35521C2E8E}" type="presParOf" srcId="{EC7BE7AC-4E2B-4EC6-8F5B-F73B12481344}" destId="{BB715974-3C0E-45F1-8E59-72BB04627E97}" srcOrd="7" destOrd="0" presId="urn:microsoft.com/office/officeart/2005/8/layout/list1"/>
    <dgm:cxn modelId="{6583206B-6AFE-4332-AF23-B191791B5E56}" type="presParOf" srcId="{EC7BE7AC-4E2B-4EC6-8F5B-F73B12481344}" destId="{3ADA0603-94DB-42AB-B788-F53E058EEDC5}" srcOrd="8" destOrd="0" presId="urn:microsoft.com/office/officeart/2005/8/layout/list1"/>
    <dgm:cxn modelId="{F458BC37-C03A-453F-8BDD-6CE020B5BE42}" type="presParOf" srcId="{3ADA0603-94DB-42AB-B788-F53E058EEDC5}" destId="{15CE6F08-E251-4B14-BF05-2EBDCD8AC7D3}" srcOrd="0" destOrd="0" presId="urn:microsoft.com/office/officeart/2005/8/layout/list1"/>
    <dgm:cxn modelId="{DF1F2F56-CC63-4168-9082-343B34A561E0}" type="presParOf" srcId="{3ADA0603-94DB-42AB-B788-F53E058EEDC5}" destId="{686BF256-6DDB-4FC3-80EB-139C4CC4DB9C}" srcOrd="1" destOrd="0" presId="urn:microsoft.com/office/officeart/2005/8/layout/list1"/>
    <dgm:cxn modelId="{42610E13-BE3C-4231-BE15-CC90FF3C60E6}" type="presParOf" srcId="{EC7BE7AC-4E2B-4EC6-8F5B-F73B12481344}" destId="{DC3426EB-D41D-42F7-9053-1DF41EE9927B}" srcOrd="9" destOrd="0" presId="urn:microsoft.com/office/officeart/2005/8/layout/list1"/>
    <dgm:cxn modelId="{ACD16E81-3F6D-4104-B0D7-DF73A6E8B8E0}" type="presParOf" srcId="{EC7BE7AC-4E2B-4EC6-8F5B-F73B12481344}" destId="{6D2A71B1-DE89-4D05-BFB0-6E60366D5FF9}"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53ACA-71E1-4A90-BAA8-69FEF1B555F4}">
      <dsp:nvSpPr>
        <dsp:cNvPr id="0" name=""/>
        <dsp:cNvSpPr/>
      </dsp:nvSpPr>
      <dsp:spPr>
        <a:xfrm>
          <a:off x="0" y="325279"/>
          <a:ext cx="6912245" cy="6378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12420" rIns="5364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Comprehensive history and physical assessment</a:t>
          </a:r>
          <a:endParaRPr lang="en-US" sz="1500" kern="1200"/>
        </a:p>
      </dsp:txBody>
      <dsp:txXfrm>
        <a:off x="0" y="325279"/>
        <a:ext cx="6912245" cy="637875"/>
      </dsp:txXfrm>
    </dsp:sp>
    <dsp:sp modelId="{D08C9235-7D4F-48A0-BF6E-F01DD57CAAC1}">
      <dsp:nvSpPr>
        <dsp:cNvPr id="0" name=""/>
        <dsp:cNvSpPr/>
      </dsp:nvSpPr>
      <dsp:spPr>
        <a:xfrm>
          <a:off x="345612" y="103879"/>
          <a:ext cx="4838571"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Birth (1st few hours)</a:t>
          </a:r>
        </a:p>
      </dsp:txBody>
      <dsp:txXfrm>
        <a:off x="367228" y="125495"/>
        <a:ext cx="4795339" cy="399568"/>
      </dsp:txXfrm>
    </dsp:sp>
    <dsp:sp modelId="{9208EAF0-A9FC-49AD-9D78-7A588C527597}">
      <dsp:nvSpPr>
        <dsp:cNvPr id="0" name=""/>
        <dsp:cNvSpPr/>
      </dsp:nvSpPr>
      <dsp:spPr>
        <a:xfrm>
          <a:off x="0" y="1265554"/>
          <a:ext cx="6912245" cy="874125"/>
        </a:xfrm>
        <a:prstGeom prst="rect">
          <a:avLst/>
        </a:prstGeom>
        <a:solidFill>
          <a:schemeClr val="lt1">
            <a:alpha val="90000"/>
            <a:hueOff val="0"/>
            <a:satOff val="0"/>
            <a:lumOff val="0"/>
            <a:alphaOff val="0"/>
          </a:schemeClr>
        </a:solidFill>
        <a:ln w="6350" cap="flat" cmpd="sng" algn="ctr">
          <a:solidFill>
            <a:schemeClr val="accent2">
              <a:hueOff val="-1278249"/>
              <a:satOff val="-1705"/>
              <a:lumOff val="-509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12420" rIns="5364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Weight and jaundice</a:t>
          </a:r>
          <a:endParaRPr lang="en-US" sz="1500" kern="1200"/>
        </a:p>
        <a:p>
          <a:pPr marL="114300" lvl="1" indent="-114300" algn="l" defTabSz="666750">
            <a:lnSpc>
              <a:spcPct val="90000"/>
            </a:lnSpc>
            <a:spcBef>
              <a:spcPct val="0"/>
            </a:spcBef>
            <a:spcAft>
              <a:spcPct val="15000"/>
            </a:spcAft>
            <a:buChar char="•"/>
          </a:pPr>
          <a:r>
            <a:rPr lang="en-US" sz="1500" kern="1200" baseline="0"/>
            <a:t>Recheck admission findings</a:t>
          </a:r>
          <a:endParaRPr lang="en-US" sz="1500" kern="1200"/>
        </a:p>
      </dsp:txBody>
      <dsp:txXfrm>
        <a:off x="0" y="1265554"/>
        <a:ext cx="6912245" cy="874125"/>
      </dsp:txXfrm>
    </dsp:sp>
    <dsp:sp modelId="{716855C9-CF92-4C1C-BD99-1503E96E4D51}">
      <dsp:nvSpPr>
        <dsp:cNvPr id="0" name=""/>
        <dsp:cNvSpPr/>
      </dsp:nvSpPr>
      <dsp:spPr>
        <a:xfrm>
          <a:off x="345612" y="1044154"/>
          <a:ext cx="4838571" cy="442800"/>
        </a:xfrm>
        <a:prstGeom prst="roundRect">
          <a:avLst/>
        </a:prstGeom>
        <a:gradFill rotWithShape="0">
          <a:gsLst>
            <a:gs pos="0">
              <a:schemeClr val="accent2">
                <a:hueOff val="-1278249"/>
                <a:satOff val="-1705"/>
                <a:lumOff val="-5098"/>
                <a:alphaOff val="0"/>
                <a:satMod val="103000"/>
                <a:lumMod val="102000"/>
                <a:tint val="94000"/>
              </a:schemeClr>
            </a:gs>
            <a:gs pos="50000">
              <a:schemeClr val="accent2">
                <a:hueOff val="-1278249"/>
                <a:satOff val="-1705"/>
                <a:lumOff val="-5098"/>
                <a:alphaOff val="0"/>
                <a:satMod val="110000"/>
                <a:lumMod val="100000"/>
                <a:shade val="100000"/>
              </a:schemeClr>
            </a:gs>
            <a:gs pos="100000">
              <a:schemeClr val="accent2">
                <a:hueOff val="-1278249"/>
                <a:satOff val="-1705"/>
                <a:lumOff val="-50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Hospital discharge</a:t>
          </a:r>
        </a:p>
      </dsp:txBody>
      <dsp:txXfrm>
        <a:off x="367228" y="1065770"/>
        <a:ext cx="4795339" cy="399568"/>
      </dsp:txXfrm>
    </dsp:sp>
    <dsp:sp modelId="{1AD81473-8446-471E-8521-72CF00867C37}">
      <dsp:nvSpPr>
        <dsp:cNvPr id="0" name=""/>
        <dsp:cNvSpPr/>
      </dsp:nvSpPr>
      <dsp:spPr>
        <a:xfrm>
          <a:off x="0" y="2442079"/>
          <a:ext cx="6912245" cy="637875"/>
        </a:xfrm>
        <a:prstGeom prst="rect">
          <a:avLst/>
        </a:prstGeom>
        <a:solidFill>
          <a:schemeClr val="lt1">
            <a:alpha val="90000"/>
            <a:hueOff val="0"/>
            <a:satOff val="0"/>
            <a:lumOff val="0"/>
            <a:alphaOff val="0"/>
          </a:schemeClr>
        </a:solidFill>
        <a:ln w="6350" cap="flat" cmpd="sng" algn="ctr">
          <a:solidFill>
            <a:schemeClr val="accent2">
              <a:hueOff val="-2556499"/>
              <a:satOff val="-3410"/>
              <a:lumOff val="-1019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12420" rIns="5364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Weight and jaundice, feeding assessment</a:t>
          </a:r>
          <a:endParaRPr lang="en-US" sz="1500" kern="1200"/>
        </a:p>
      </dsp:txBody>
      <dsp:txXfrm>
        <a:off x="0" y="2442079"/>
        <a:ext cx="6912245" cy="637875"/>
      </dsp:txXfrm>
    </dsp:sp>
    <dsp:sp modelId="{9543A1C5-3336-419D-8AF0-884F22E2D29D}">
      <dsp:nvSpPr>
        <dsp:cNvPr id="0" name=""/>
        <dsp:cNvSpPr/>
      </dsp:nvSpPr>
      <dsp:spPr>
        <a:xfrm>
          <a:off x="345612" y="2220679"/>
          <a:ext cx="4838571" cy="442800"/>
        </a:xfrm>
        <a:prstGeom prst="roundRect">
          <a:avLst/>
        </a:prstGeom>
        <a:gradFill rotWithShape="0">
          <a:gsLst>
            <a:gs pos="0">
              <a:schemeClr val="accent2">
                <a:hueOff val="-2556499"/>
                <a:satOff val="-3410"/>
                <a:lumOff val="-10196"/>
                <a:alphaOff val="0"/>
                <a:satMod val="103000"/>
                <a:lumMod val="102000"/>
                <a:tint val="94000"/>
              </a:schemeClr>
            </a:gs>
            <a:gs pos="50000">
              <a:schemeClr val="accent2">
                <a:hueOff val="-2556499"/>
                <a:satOff val="-3410"/>
                <a:lumOff val="-10196"/>
                <a:alphaOff val="0"/>
                <a:satMod val="110000"/>
                <a:lumMod val="100000"/>
                <a:shade val="100000"/>
              </a:schemeClr>
            </a:gs>
            <a:gs pos="100000">
              <a:schemeClr val="accent2">
                <a:hueOff val="-2556499"/>
                <a:satOff val="-3410"/>
                <a:lumOff val="-1019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3-4 days of life </a:t>
          </a:r>
        </a:p>
      </dsp:txBody>
      <dsp:txXfrm>
        <a:off x="367228" y="2242295"/>
        <a:ext cx="4795339" cy="399568"/>
      </dsp:txXfrm>
    </dsp:sp>
    <dsp:sp modelId="{8EEF9C51-A630-4E2F-A563-568D3D1BFA63}">
      <dsp:nvSpPr>
        <dsp:cNvPr id="0" name=""/>
        <dsp:cNvSpPr/>
      </dsp:nvSpPr>
      <dsp:spPr>
        <a:xfrm>
          <a:off x="0" y="3382354"/>
          <a:ext cx="6912245" cy="874125"/>
        </a:xfrm>
        <a:prstGeom prst="rect">
          <a:avLst/>
        </a:prstGeom>
        <a:solidFill>
          <a:schemeClr val="lt1">
            <a:alpha val="90000"/>
            <a:hueOff val="0"/>
            <a:satOff val="0"/>
            <a:lumOff val="0"/>
            <a:alphaOff val="0"/>
          </a:schemeClr>
        </a:solidFill>
        <a:ln w="6350" cap="flat" cmpd="sng" algn="ctr">
          <a:solidFill>
            <a:schemeClr val="accent2">
              <a:hueOff val="-3834748"/>
              <a:satOff val="-5115"/>
              <a:lumOff val="-1529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12420" rIns="5364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Weight check, feeding follow up</a:t>
          </a:r>
          <a:endParaRPr lang="en-US" sz="1500" kern="1200"/>
        </a:p>
        <a:p>
          <a:pPr marL="114300" lvl="1" indent="-114300" algn="l" defTabSz="666750">
            <a:lnSpc>
              <a:spcPct val="90000"/>
            </a:lnSpc>
            <a:spcBef>
              <a:spcPct val="0"/>
            </a:spcBef>
            <a:spcAft>
              <a:spcPct val="15000"/>
            </a:spcAft>
            <a:buChar char="•"/>
          </a:pPr>
          <a:r>
            <a:rPr lang="en-US" sz="1500" kern="1200" baseline="0"/>
            <a:t>Repeat newborn screening exams</a:t>
          </a:r>
          <a:endParaRPr lang="en-US" sz="1500" kern="1200"/>
        </a:p>
      </dsp:txBody>
      <dsp:txXfrm>
        <a:off x="0" y="3382354"/>
        <a:ext cx="6912245" cy="874125"/>
      </dsp:txXfrm>
    </dsp:sp>
    <dsp:sp modelId="{B8FDD683-1DCF-47BD-A16F-EABACB1F673B}">
      <dsp:nvSpPr>
        <dsp:cNvPr id="0" name=""/>
        <dsp:cNvSpPr/>
      </dsp:nvSpPr>
      <dsp:spPr>
        <a:xfrm>
          <a:off x="345612" y="3160954"/>
          <a:ext cx="4838571" cy="442800"/>
        </a:xfrm>
        <a:prstGeom prst="roundRect">
          <a:avLst/>
        </a:prstGeom>
        <a:gradFill rotWithShape="0">
          <a:gsLst>
            <a:gs pos="0">
              <a:schemeClr val="accent2">
                <a:hueOff val="-3834748"/>
                <a:satOff val="-5115"/>
                <a:lumOff val="-15294"/>
                <a:alphaOff val="0"/>
                <a:satMod val="103000"/>
                <a:lumMod val="102000"/>
                <a:tint val="94000"/>
              </a:schemeClr>
            </a:gs>
            <a:gs pos="50000">
              <a:schemeClr val="accent2">
                <a:hueOff val="-3834748"/>
                <a:satOff val="-5115"/>
                <a:lumOff val="-15294"/>
                <a:alphaOff val="0"/>
                <a:satMod val="110000"/>
                <a:lumMod val="100000"/>
                <a:shade val="100000"/>
              </a:schemeClr>
            </a:gs>
            <a:gs pos="100000">
              <a:schemeClr val="accent2">
                <a:hueOff val="-3834748"/>
                <a:satOff val="-5115"/>
                <a:lumOff val="-15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2 Weeks of life</a:t>
          </a:r>
        </a:p>
      </dsp:txBody>
      <dsp:txXfrm>
        <a:off x="367228" y="3182570"/>
        <a:ext cx="4795339" cy="399568"/>
      </dsp:txXfrm>
    </dsp:sp>
    <dsp:sp modelId="{006DF4C2-9B8F-4219-8C4F-05A1634149A3}">
      <dsp:nvSpPr>
        <dsp:cNvPr id="0" name=""/>
        <dsp:cNvSpPr/>
      </dsp:nvSpPr>
      <dsp:spPr>
        <a:xfrm>
          <a:off x="0" y="4558879"/>
          <a:ext cx="6912245" cy="874125"/>
        </a:xfrm>
        <a:prstGeom prst="rect">
          <a:avLst/>
        </a:prstGeom>
        <a:solidFill>
          <a:schemeClr val="lt1">
            <a:alpha val="90000"/>
            <a:hueOff val="0"/>
            <a:satOff val="0"/>
            <a:lumOff val="0"/>
            <a:alphaOff val="0"/>
          </a:schemeClr>
        </a:solidFill>
        <a:ln w="6350" cap="flat" cmpd="sng" algn="ctr">
          <a:solidFill>
            <a:schemeClr val="accent2">
              <a:hueOff val="-5112997"/>
              <a:satOff val="-6820"/>
              <a:lumOff val="-203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12420" rIns="5364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Weight check, feeding follow up</a:t>
          </a:r>
          <a:endParaRPr lang="en-US" sz="1500" kern="1200"/>
        </a:p>
        <a:p>
          <a:pPr marL="114300" lvl="1" indent="-114300" algn="l" defTabSz="666750">
            <a:lnSpc>
              <a:spcPct val="90000"/>
            </a:lnSpc>
            <a:spcBef>
              <a:spcPct val="0"/>
            </a:spcBef>
            <a:spcAft>
              <a:spcPct val="15000"/>
            </a:spcAft>
            <a:buChar char="•"/>
          </a:pPr>
          <a:r>
            <a:rPr lang="en-US" sz="1500" kern="1200" baseline="0"/>
            <a:t>Newborn screening exam results</a:t>
          </a:r>
          <a:endParaRPr lang="en-US" sz="1500" kern="1200"/>
        </a:p>
      </dsp:txBody>
      <dsp:txXfrm>
        <a:off x="0" y="4558879"/>
        <a:ext cx="6912245" cy="874125"/>
      </dsp:txXfrm>
    </dsp:sp>
    <dsp:sp modelId="{C82AAC11-80BC-4939-9BF5-8225D6B73676}">
      <dsp:nvSpPr>
        <dsp:cNvPr id="0" name=""/>
        <dsp:cNvSpPr/>
      </dsp:nvSpPr>
      <dsp:spPr>
        <a:xfrm>
          <a:off x="345612" y="4337479"/>
          <a:ext cx="4838571" cy="442800"/>
        </a:xfrm>
        <a:prstGeom prst="roundRect">
          <a:avLst/>
        </a:prstGeom>
        <a:gradFill rotWithShape="0">
          <a:gsLst>
            <a:gs pos="0">
              <a:schemeClr val="accent2">
                <a:hueOff val="-5112997"/>
                <a:satOff val="-6820"/>
                <a:lumOff val="-20392"/>
                <a:alphaOff val="0"/>
                <a:satMod val="103000"/>
                <a:lumMod val="102000"/>
                <a:tint val="94000"/>
              </a:schemeClr>
            </a:gs>
            <a:gs pos="50000">
              <a:schemeClr val="accent2">
                <a:hueOff val="-5112997"/>
                <a:satOff val="-6820"/>
                <a:lumOff val="-20392"/>
                <a:alphaOff val="0"/>
                <a:satMod val="110000"/>
                <a:lumMod val="100000"/>
                <a:shade val="100000"/>
              </a:schemeClr>
            </a:gs>
            <a:gs pos="100000">
              <a:schemeClr val="accent2">
                <a:hueOff val="-5112997"/>
                <a:satOff val="-6820"/>
                <a:lumOff val="-20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1 month</a:t>
          </a:r>
        </a:p>
      </dsp:txBody>
      <dsp:txXfrm>
        <a:off x="367228" y="4359095"/>
        <a:ext cx="4795339"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DB5F0-4725-40B1-891B-48978B26326D}">
      <dsp:nvSpPr>
        <dsp:cNvPr id="0" name=""/>
        <dsp:cNvSpPr/>
      </dsp:nvSpPr>
      <dsp:spPr>
        <a:xfrm>
          <a:off x="0" y="553563"/>
          <a:ext cx="6912245" cy="831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7CF3CA-ED8B-439E-9837-41E4E1F8B20A}">
      <dsp:nvSpPr>
        <dsp:cNvPr id="0" name=""/>
        <dsp:cNvSpPr/>
      </dsp:nvSpPr>
      <dsp:spPr>
        <a:xfrm>
          <a:off x="345612" y="66483"/>
          <a:ext cx="4838571" cy="9741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1466850">
            <a:lnSpc>
              <a:spcPct val="90000"/>
            </a:lnSpc>
            <a:spcBef>
              <a:spcPct val="0"/>
            </a:spcBef>
            <a:spcAft>
              <a:spcPct val="35000"/>
            </a:spcAft>
            <a:buNone/>
          </a:pPr>
          <a:r>
            <a:rPr lang="en-US" sz="3300" kern="1200"/>
            <a:t>Clavicles</a:t>
          </a:r>
        </a:p>
      </dsp:txBody>
      <dsp:txXfrm>
        <a:off x="393167" y="114038"/>
        <a:ext cx="4743461" cy="879050"/>
      </dsp:txXfrm>
    </dsp:sp>
    <dsp:sp modelId="{5616D973-BB41-4A5A-B07C-C065D84D761A}">
      <dsp:nvSpPr>
        <dsp:cNvPr id="0" name=""/>
        <dsp:cNvSpPr/>
      </dsp:nvSpPr>
      <dsp:spPr>
        <a:xfrm>
          <a:off x="0" y="2050444"/>
          <a:ext cx="6912245" cy="831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6D45861-6F71-4CD0-A4AA-95A7CA7E68F7}">
      <dsp:nvSpPr>
        <dsp:cNvPr id="0" name=""/>
        <dsp:cNvSpPr/>
      </dsp:nvSpPr>
      <dsp:spPr>
        <a:xfrm>
          <a:off x="345612" y="1563363"/>
          <a:ext cx="4838571" cy="9741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1466850">
            <a:lnSpc>
              <a:spcPct val="90000"/>
            </a:lnSpc>
            <a:spcBef>
              <a:spcPct val="0"/>
            </a:spcBef>
            <a:spcAft>
              <a:spcPct val="35000"/>
            </a:spcAft>
            <a:buNone/>
          </a:pPr>
          <a:r>
            <a:rPr lang="en-US" sz="3300" kern="1200"/>
            <a:t>Chest shape, symmetry</a:t>
          </a:r>
        </a:p>
      </dsp:txBody>
      <dsp:txXfrm>
        <a:off x="393167" y="1610918"/>
        <a:ext cx="4743461" cy="879050"/>
      </dsp:txXfrm>
    </dsp:sp>
    <dsp:sp modelId="{20642219-B097-41A8-B5FD-3D04F69EA881}">
      <dsp:nvSpPr>
        <dsp:cNvPr id="0" name=""/>
        <dsp:cNvSpPr/>
      </dsp:nvSpPr>
      <dsp:spPr>
        <a:xfrm>
          <a:off x="0" y="3547324"/>
          <a:ext cx="6912245" cy="19230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687324" rIns="536467"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a:t>Swelling, discharge</a:t>
          </a:r>
        </a:p>
        <a:p>
          <a:pPr marL="285750" lvl="1" indent="-285750" algn="l" defTabSz="1466850">
            <a:lnSpc>
              <a:spcPct val="90000"/>
            </a:lnSpc>
            <a:spcBef>
              <a:spcPct val="0"/>
            </a:spcBef>
            <a:spcAft>
              <a:spcPct val="15000"/>
            </a:spcAft>
            <a:buChar char="•"/>
          </a:pPr>
          <a:r>
            <a:rPr lang="en-US" sz="3300" kern="1200"/>
            <a:t>Supernumerary nipples</a:t>
          </a:r>
        </a:p>
      </dsp:txBody>
      <dsp:txXfrm>
        <a:off x="0" y="3547324"/>
        <a:ext cx="6912245" cy="1923075"/>
      </dsp:txXfrm>
    </dsp:sp>
    <dsp:sp modelId="{C9E10BF9-8C47-491D-A682-773BF71F7E92}">
      <dsp:nvSpPr>
        <dsp:cNvPr id="0" name=""/>
        <dsp:cNvSpPr/>
      </dsp:nvSpPr>
      <dsp:spPr>
        <a:xfrm>
          <a:off x="345612" y="3060243"/>
          <a:ext cx="4838571" cy="9741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1466850">
            <a:lnSpc>
              <a:spcPct val="90000"/>
            </a:lnSpc>
            <a:spcBef>
              <a:spcPct val="0"/>
            </a:spcBef>
            <a:spcAft>
              <a:spcPct val="35000"/>
            </a:spcAft>
            <a:buNone/>
          </a:pPr>
          <a:r>
            <a:rPr lang="en-US" sz="3300" kern="1200" dirty="0"/>
            <a:t>Nipples</a:t>
          </a:r>
        </a:p>
      </dsp:txBody>
      <dsp:txXfrm>
        <a:off x="393167" y="3107798"/>
        <a:ext cx="4743461" cy="879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AB4AB-2FD5-427D-8A95-C6EE6F612B74}">
      <dsp:nvSpPr>
        <dsp:cNvPr id="0" name=""/>
        <dsp:cNvSpPr/>
      </dsp:nvSpPr>
      <dsp:spPr>
        <a:xfrm>
          <a:off x="0" y="527351"/>
          <a:ext cx="6912245" cy="8874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Heart rate, rhythm</a:t>
          </a:r>
        </a:p>
      </dsp:txBody>
      <dsp:txXfrm>
        <a:off x="43321" y="570672"/>
        <a:ext cx="6825603" cy="800803"/>
      </dsp:txXfrm>
    </dsp:sp>
    <dsp:sp modelId="{943E7A92-977F-4B76-A792-F2CF68A0D3B2}">
      <dsp:nvSpPr>
        <dsp:cNvPr id="0" name=""/>
        <dsp:cNvSpPr/>
      </dsp:nvSpPr>
      <dsp:spPr>
        <a:xfrm>
          <a:off x="0" y="1521356"/>
          <a:ext cx="6912245" cy="887445"/>
        </a:xfrm>
        <a:prstGeom prst="roundRect">
          <a:avLst/>
        </a:prstGeom>
        <a:gradFill rotWithShape="0">
          <a:gsLst>
            <a:gs pos="0">
              <a:schemeClr val="accent2">
                <a:hueOff val="-1704332"/>
                <a:satOff val="-2273"/>
                <a:lumOff val="-6797"/>
                <a:alphaOff val="0"/>
                <a:satMod val="103000"/>
                <a:lumMod val="102000"/>
                <a:tint val="94000"/>
              </a:schemeClr>
            </a:gs>
            <a:gs pos="50000">
              <a:schemeClr val="accent2">
                <a:hueOff val="-1704332"/>
                <a:satOff val="-2273"/>
                <a:lumOff val="-6797"/>
                <a:alphaOff val="0"/>
                <a:satMod val="110000"/>
                <a:lumMod val="100000"/>
                <a:shade val="100000"/>
              </a:schemeClr>
            </a:gs>
            <a:gs pos="100000">
              <a:schemeClr val="accent2">
                <a:hueOff val="-1704332"/>
                <a:satOff val="-2273"/>
                <a:lumOff val="-679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Heart sounds: murmurs common</a:t>
          </a:r>
        </a:p>
      </dsp:txBody>
      <dsp:txXfrm>
        <a:off x="43321" y="1564677"/>
        <a:ext cx="6825603" cy="800803"/>
      </dsp:txXfrm>
    </dsp:sp>
    <dsp:sp modelId="{781A057B-E41C-4F07-95FA-F37C4FE8DB70}">
      <dsp:nvSpPr>
        <dsp:cNvPr id="0" name=""/>
        <dsp:cNvSpPr/>
      </dsp:nvSpPr>
      <dsp:spPr>
        <a:xfrm>
          <a:off x="0" y="2515361"/>
          <a:ext cx="6912245" cy="887445"/>
        </a:xfrm>
        <a:prstGeom prst="roundRect">
          <a:avLst/>
        </a:prstGeom>
        <a:gradFill rotWithShape="0">
          <a:gsLst>
            <a:gs pos="0">
              <a:schemeClr val="accent2">
                <a:hueOff val="-3408665"/>
                <a:satOff val="-4547"/>
                <a:lumOff val="-13595"/>
                <a:alphaOff val="0"/>
                <a:satMod val="103000"/>
                <a:lumMod val="102000"/>
                <a:tint val="94000"/>
              </a:schemeClr>
            </a:gs>
            <a:gs pos="50000">
              <a:schemeClr val="accent2">
                <a:hueOff val="-3408665"/>
                <a:satOff val="-4547"/>
                <a:lumOff val="-13595"/>
                <a:alphaOff val="0"/>
                <a:satMod val="110000"/>
                <a:lumMod val="100000"/>
                <a:shade val="100000"/>
              </a:schemeClr>
            </a:gs>
            <a:gs pos="100000">
              <a:schemeClr val="accent2">
                <a:hueOff val="-3408665"/>
                <a:satOff val="-4547"/>
                <a:lumOff val="-135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Femoral pulses</a:t>
          </a:r>
        </a:p>
      </dsp:txBody>
      <dsp:txXfrm>
        <a:off x="43321" y="2558682"/>
        <a:ext cx="6825603" cy="800803"/>
      </dsp:txXfrm>
    </dsp:sp>
    <dsp:sp modelId="{FA070FAC-7522-4437-99EA-B2F0D954FF29}">
      <dsp:nvSpPr>
        <dsp:cNvPr id="0" name=""/>
        <dsp:cNvSpPr/>
      </dsp:nvSpPr>
      <dsp:spPr>
        <a:xfrm>
          <a:off x="0" y="3509366"/>
          <a:ext cx="6912245" cy="887445"/>
        </a:xfrm>
        <a:prstGeom prst="roundRect">
          <a:avLst/>
        </a:prstGeom>
        <a:gradFill rotWithShape="0">
          <a:gsLst>
            <a:gs pos="0">
              <a:schemeClr val="accent2">
                <a:hueOff val="-5112997"/>
                <a:satOff val="-6820"/>
                <a:lumOff val="-20392"/>
                <a:alphaOff val="0"/>
                <a:satMod val="103000"/>
                <a:lumMod val="102000"/>
                <a:tint val="94000"/>
              </a:schemeClr>
            </a:gs>
            <a:gs pos="50000">
              <a:schemeClr val="accent2">
                <a:hueOff val="-5112997"/>
                <a:satOff val="-6820"/>
                <a:lumOff val="-20392"/>
                <a:alphaOff val="0"/>
                <a:satMod val="110000"/>
                <a:lumMod val="100000"/>
                <a:shade val="100000"/>
              </a:schemeClr>
            </a:gs>
            <a:gs pos="100000">
              <a:schemeClr val="accent2">
                <a:hueOff val="-5112997"/>
                <a:satOff val="-6820"/>
                <a:lumOff val="-20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Color</a:t>
          </a:r>
        </a:p>
      </dsp:txBody>
      <dsp:txXfrm>
        <a:off x="43321" y="3552687"/>
        <a:ext cx="6825603" cy="800803"/>
      </dsp:txXfrm>
    </dsp:sp>
    <dsp:sp modelId="{9B2199C2-2A78-4A00-89C3-EFCFA11843F8}">
      <dsp:nvSpPr>
        <dsp:cNvPr id="0" name=""/>
        <dsp:cNvSpPr/>
      </dsp:nvSpPr>
      <dsp:spPr>
        <a:xfrm>
          <a:off x="0" y="4396811"/>
          <a:ext cx="6912245"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46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a:t>Acrocyanosis is normal in 1st day</a:t>
          </a:r>
        </a:p>
      </dsp:txBody>
      <dsp:txXfrm>
        <a:off x="0" y="4396811"/>
        <a:ext cx="6912245" cy="6127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7ABED-454B-4859-B2A8-8D79ED974A84}">
      <dsp:nvSpPr>
        <dsp:cNvPr id="0" name=""/>
        <dsp:cNvSpPr/>
      </dsp:nvSpPr>
      <dsp:spPr>
        <a:xfrm>
          <a:off x="0" y="33847"/>
          <a:ext cx="6912245" cy="83947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Respiratory rate</a:t>
          </a:r>
        </a:p>
      </dsp:txBody>
      <dsp:txXfrm>
        <a:off x="40980" y="74827"/>
        <a:ext cx="6830285" cy="757514"/>
      </dsp:txXfrm>
    </dsp:sp>
    <dsp:sp modelId="{85D04021-F74D-4BAA-B23F-FA7E134F41C9}">
      <dsp:nvSpPr>
        <dsp:cNvPr id="0" name=""/>
        <dsp:cNvSpPr/>
      </dsp:nvSpPr>
      <dsp:spPr>
        <a:xfrm>
          <a:off x="0" y="873322"/>
          <a:ext cx="691224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46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Periodic breathing is normal</a:t>
          </a:r>
        </a:p>
      </dsp:txBody>
      <dsp:txXfrm>
        <a:off x="0" y="873322"/>
        <a:ext cx="6912245" cy="579600"/>
      </dsp:txXfrm>
    </dsp:sp>
    <dsp:sp modelId="{A2E1B2F5-D8C4-48F0-91E4-706001336161}">
      <dsp:nvSpPr>
        <dsp:cNvPr id="0" name=""/>
        <dsp:cNvSpPr/>
      </dsp:nvSpPr>
      <dsp:spPr>
        <a:xfrm>
          <a:off x="0" y="1452922"/>
          <a:ext cx="6912245" cy="839474"/>
        </a:xfrm>
        <a:prstGeom prst="roundRect">
          <a:avLst/>
        </a:prstGeom>
        <a:gradFill rotWithShape="0">
          <a:gsLst>
            <a:gs pos="0">
              <a:schemeClr val="accent2">
                <a:hueOff val="-1704332"/>
                <a:satOff val="-2273"/>
                <a:lumOff val="-6797"/>
                <a:alphaOff val="0"/>
                <a:satMod val="103000"/>
                <a:lumMod val="102000"/>
                <a:tint val="94000"/>
              </a:schemeClr>
            </a:gs>
            <a:gs pos="50000">
              <a:schemeClr val="accent2">
                <a:hueOff val="-1704332"/>
                <a:satOff val="-2273"/>
                <a:lumOff val="-6797"/>
                <a:alphaOff val="0"/>
                <a:satMod val="110000"/>
                <a:lumMod val="100000"/>
                <a:shade val="100000"/>
              </a:schemeClr>
            </a:gs>
            <a:gs pos="100000">
              <a:schemeClr val="accent2">
                <a:hueOff val="-1704332"/>
                <a:satOff val="-2273"/>
                <a:lumOff val="-679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Breath sounds</a:t>
          </a:r>
        </a:p>
      </dsp:txBody>
      <dsp:txXfrm>
        <a:off x="40980" y="1493902"/>
        <a:ext cx="6830285" cy="757514"/>
      </dsp:txXfrm>
    </dsp:sp>
    <dsp:sp modelId="{6BB99913-B5FF-45CF-9E9A-0FCD25F00590}">
      <dsp:nvSpPr>
        <dsp:cNvPr id="0" name=""/>
        <dsp:cNvSpPr/>
      </dsp:nvSpPr>
      <dsp:spPr>
        <a:xfrm>
          <a:off x="0" y="2393197"/>
          <a:ext cx="6912245" cy="839474"/>
        </a:xfrm>
        <a:prstGeom prst="roundRect">
          <a:avLst/>
        </a:prstGeom>
        <a:gradFill rotWithShape="0">
          <a:gsLst>
            <a:gs pos="0">
              <a:schemeClr val="accent2">
                <a:hueOff val="-3408665"/>
                <a:satOff val="-4547"/>
                <a:lumOff val="-13595"/>
                <a:alphaOff val="0"/>
                <a:satMod val="103000"/>
                <a:lumMod val="102000"/>
                <a:tint val="94000"/>
              </a:schemeClr>
            </a:gs>
            <a:gs pos="50000">
              <a:schemeClr val="accent2">
                <a:hueOff val="-3408665"/>
                <a:satOff val="-4547"/>
                <a:lumOff val="-13595"/>
                <a:alphaOff val="0"/>
                <a:satMod val="110000"/>
                <a:lumMod val="100000"/>
                <a:shade val="100000"/>
              </a:schemeClr>
            </a:gs>
            <a:gs pos="100000">
              <a:schemeClr val="accent2">
                <a:hueOff val="-3408665"/>
                <a:satOff val="-4547"/>
                <a:lumOff val="-135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Work of breathing</a:t>
          </a:r>
        </a:p>
      </dsp:txBody>
      <dsp:txXfrm>
        <a:off x="40980" y="2434177"/>
        <a:ext cx="6830285" cy="757514"/>
      </dsp:txXfrm>
    </dsp:sp>
    <dsp:sp modelId="{414B4415-6F3A-4D9D-8D18-B26B3BD33FDD}">
      <dsp:nvSpPr>
        <dsp:cNvPr id="0" name=""/>
        <dsp:cNvSpPr/>
      </dsp:nvSpPr>
      <dsp:spPr>
        <a:xfrm>
          <a:off x="0" y="3232672"/>
          <a:ext cx="6912245" cy="851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46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Grunting, nasal flaring, subcostal or intracostal retractions</a:t>
          </a:r>
        </a:p>
      </dsp:txBody>
      <dsp:txXfrm>
        <a:off x="0" y="3232672"/>
        <a:ext cx="6912245" cy="851287"/>
      </dsp:txXfrm>
    </dsp:sp>
    <dsp:sp modelId="{55E70683-B177-436A-95FD-DE4A082D7941}">
      <dsp:nvSpPr>
        <dsp:cNvPr id="0" name=""/>
        <dsp:cNvSpPr/>
      </dsp:nvSpPr>
      <dsp:spPr>
        <a:xfrm>
          <a:off x="0" y="4083960"/>
          <a:ext cx="6912245" cy="839474"/>
        </a:xfrm>
        <a:prstGeom prst="roundRect">
          <a:avLst/>
        </a:prstGeom>
        <a:gradFill rotWithShape="0">
          <a:gsLst>
            <a:gs pos="0">
              <a:schemeClr val="accent2">
                <a:hueOff val="-5112997"/>
                <a:satOff val="-6820"/>
                <a:lumOff val="-20392"/>
                <a:alphaOff val="0"/>
                <a:satMod val="103000"/>
                <a:lumMod val="102000"/>
                <a:tint val="94000"/>
              </a:schemeClr>
            </a:gs>
            <a:gs pos="50000">
              <a:schemeClr val="accent2">
                <a:hueOff val="-5112997"/>
                <a:satOff val="-6820"/>
                <a:lumOff val="-20392"/>
                <a:alphaOff val="0"/>
                <a:satMod val="110000"/>
                <a:lumMod val="100000"/>
                <a:shade val="100000"/>
              </a:schemeClr>
            </a:gs>
            <a:gs pos="100000">
              <a:schemeClr val="accent2">
                <a:hueOff val="-5112997"/>
                <a:satOff val="-6820"/>
                <a:lumOff val="-20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Color</a:t>
          </a:r>
        </a:p>
      </dsp:txBody>
      <dsp:txXfrm>
        <a:off x="40980" y="4124940"/>
        <a:ext cx="6830285" cy="757514"/>
      </dsp:txXfrm>
    </dsp:sp>
    <dsp:sp modelId="{E30EF5E7-1763-49F0-87E9-F5EDF09F8041}">
      <dsp:nvSpPr>
        <dsp:cNvPr id="0" name=""/>
        <dsp:cNvSpPr/>
      </dsp:nvSpPr>
      <dsp:spPr>
        <a:xfrm>
          <a:off x="0" y="4923435"/>
          <a:ext cx="691224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46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Circumoral cyanosis indicates distress</a:t>
          </a:r>
        </a:p>
      </dsp:txBody>
      <dsp:txXfrm>
        <a:off x="0" y="4923435"/>
        <a:ext cx="6912245" cy="579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C1EBA-D5A6-469F-B047-0572E97A970F}">
      <dsp:nvSpPr>
        <dsp:cNvPr id="0" name=""/>
        <dsp:cNvSpPr/>
      </dsp:nvSpPr>
      <dsp:spPr>
        <a:xfrm>
          <a:off x="0" y="11779"/>
          <a:ext cx="10515600" cy="57563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Lactation</a:t>
          </a:r>
        </a:p>
      </dsp:txBody>
      <dsp:txXfrm>
        <a:off x="28100" y="39879"/>
        <a:ext cx="10459400" cy="519439"/>
      </dsp:txXfrm>
    </dsp:sp>
    <dsp:sp modelId="{31EDA85A-A4E6-4988-B922-040A3C7CF339}">
      <dsp:nvSpPr>
        <dsp:cNvPr id="0" name=""/>
        <dsp:cNvSpPr/>
      </dsp:nvSpPr>
      <dsp:spPr>
        <a:xfrm>
          <a:off x="0" y="587419"/>
          <a:ext cx="10515600" cy="22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Immediately after birth skin to skin contact should be encouraged (if able)</a:t>
          </a:r>
        </a:p>
        <a:p>
          <a:pPr marL="171450" lvl="1" indent="-171450" algn="l" defTabSz="844550">
            <a:lnSpc>
              <a:spcPct val="90000"/>
            </a:lnSpc>
            <a:spcBef>
              <a:spcPct val="0"/>
            </a:spcBef>
            <a:spcAft>
              <a:spcPct val="20000"/>
            </a:spcAft>
            <a:buChar char="•"/>
          </a:pPr>
          <a:r>
            <a:rPr lang="en-US" sz="1900" kern="1200" dirty="0"/>
            <a:t>First latch should be assisted </a:t>
          </a:r>
        </a:p>
        <a:p>
          <a:pPr marL="171450" lvl="1" indent="-171450" algn="l" defTabSz="844550">
            <a:lnSpc>
              <a:spcPct val="90000"/>
            </a:lnSpc>
            <a:spcBef>
              <a:spcPct val="0"/>
            </a:spcBef>
            <a:spcAft>
              <a:spcPct val="20000"/>
            </a:spcAft>
            <a:buChar char="•"/>
          </a:pPr>
          <a:r>
            <a:rPr lang="en-US" sz="1900" kern="1200" dirty="0"/>
            <a:t>Latch should be observed by lactation, nurse or provider</a:t>
          </a:r>
        </a:p>
        <a:p>
          <a:pPr marL="171450" lvl="1" indent="-171450" algn="l" defTabSz="844550">
            <a:lnSpc>
              <a:spcPct val="90000"/>
            </a:lnSpc>
            <a:spcBef>
              <a:spcPct val="0"/>
            </a:spcBef>
            <a:spcAft>
              <a:spcPct val="20000"/>
            </a:spcAft>
            <a:buChar char="•"/>
          </a:pPr>
          <a:r>
            <a:rPr lang="en-US" sz="1900" kern="1200" dirty="0"/>
            <a:t>Review feeding cues </a:t>
          </a:r>
        </a:p>
        <a:p>
          <a:pPr marL="171450" lvl="1" indent="-171450" algn="l" defTabSz="844550">
            <a:lnSpc>
              <a:spcPct val="90000"/>
            </a:lnSpc>
            <a:spcBef>
              <a:spcPct val="0"/>
            </a:spcBef>
            <a:spcAft>
              <a:spcPct val="20000"/>
            </a:spcAft>
            <a:buChar char="•"/>
          </a:pPr>
          <a:r>
            <a:rPr lang="en-US" sz="1900" kern="1200" dirty="0"/>
            <a:t>Initial feeding pattern is every 2-3 hours, or 8-12 times in 24 hours</a:t>
          </a:r>
        </a:p>
        <a:p>
          <a:pPr marL="171450" lvl="1" indent="-171450" algn="l" defTabSz="844550">
            <a:lnSpc>
              <a:spcPct val="90000"/>
            </a:lnSpc>
            <a:spcBef>
              <a:spcPct val="0"/>
            </a:spcBef>
            <a:spcAft>
              <a:spcPct val="20000"/>
            </a:spcAft>
            <a:buChar char="•"/>
          </a:pPr>
          <a:r>
            <a:rPr lang="en-US" sz="1900" kern="1200" dirty="0"/>
            <a:t>Infant receives colostrum the first few days of life then milk production increases between 3-5 days of life </a:t>
          </a:r>
        </a:p>
      </dsp:txBody>
      <dsp:txXfrm>
        <a:off x="0" y="587419"/>
        <a:ext cx="10515600" cy="2235600"/>
      </dsp:txXfrm>
    </dsp:sp>
    <dsp:sp modelId="{B0C1BF30-C8C5-4DBD-820B-A667E3102EEF}">
      <dsp:nvSpPr>
        <dsp:cNvPr id="0" name=""/>
        <dsp:cNvSpPr/>
      </dsp:nvSpPr>
      <dsp:spPr>
        <a:xfrm>
          <a:off x="0" y="2823020"/>
          <a:ext cx="10515600" cy="57563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Formula </a:t>
          </a:r>
        </a:p>
      </dsp:txBody>
      <dsp:txXfrm>
        <a:off x="28100" y="2851120"/>
        <a:ext cx="10459400" cy="519439"/>
      </dsp:txXfrm>
    </dsp:sp>
    <dsp:sp modelId="{3679AB7F-3457-49AB-BC87-5EF0EC62B7D1}">
      <dsp:nvSpPr>
        <dsp:cNvPr id="0" name=""/>
        <dsp:cNvSpPr/>
      </dsp:nvSpPr>
      <dsp:spPr>
        <a:xfrm>
          <a:off x="0" y="3398660"/>
          <a:ext cx="10515600"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Proper positioning of infant and bottle should be demonstrated to parents</a:t>
          </a:r>
        </a:p>
        <a:p>
          <a:pPr marL="171450" lvl="1" indent="-171450" algn="l" defTabSz="844550">
            <a:lnSpc>
              <a:spcPct val="90000"/>
            </a:lnSpc>
            <a:spcBef>
              <a:spcPct val="0"/>
            </a:spcBef>
            <a:spcAft>
              <a:spcPct val="20000"/>
            </a:spcAft>
            <a:buChar char="•"/>
          </a:pPr>
          <a:r>
            <a:rPr lang="en-US" sz="1900" kern="1200" dirty="0">
              <a:cs typeface="Calibri Light"/>
            </a:rPr>
            <a:t>Day 2 of life 5-10 ml each feed, 10-20 ml on day 3 of life</a:t>
          </a:r>
        </a:p>
        <a:p>
          <a:pPr marL="171450" lvl="1" indent="-171450" algn="l" defTabSz="844550">
            <a:lnSpc>
              <a:spcPct val="90000"/>
            </a:lnSpc>
            <a:spcBef>
              <a:spcPct val="0"/>
            </a:spcBef>
            <a:spcAft>
              <a:spcPct val="20000"/>
            </a:spcAft>
            <a:buChar char="•"/>
          </a:pPr>
          <a:r>
            <a:rPr lang="en-US" sz="1900" kern="1200" dirty="0"/>
            <a:t>Will feed every 3-4 hours</a:t>
          </a:r>
        </a:p>
        <a:p>
          <a:pPr marL="171450" lvl="1" indent="-171450" algn="l" defTabSz="844550">
            <a:lnSpc>
              <a:spcPct val="90000"/>
            </a:lnSpc>
            <a:spcBef>
              <a:spcPct val="0"/>
            </a:spcBef>
            <a:spcAft>
              <a:spcPct val="20000"/>
            </a:spcAft>
            <a:buChar char="•"/>
          </a:pPr>
          <a:r>
            <a:rPr lang="en-US" sz="1900" kern="1200" dirty="0"/>
            <a:t>Monitor for choking, sputter or gasping sounds during bottle feeds that could indicate wrong nipple size </a:t>
          </a:r>
        </a:p>
      </dsp:txBody>
      <dsp:txXfrm>
        <a:off x="0" y="3398660"/>
        <a:ext cx="10515600" cy="15649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CBCE4-9D4F-4DDE-B134-3D02668C0331}">
      <dsp:nvSpPr>
        <dsp:cNvPr id="0" name=""/>
        <dsp:cNvSpPr/>
      </dsp:nvSpPr>
      <dsp:spPr>
        <a:xfrm>
          <a:off x="0" y="675"/>
          <a:ext cx="691224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919519-5090-4AA9-8258-6AF23FED62B9}">
      <dsp:nvSpPr>
        <dsp:cNvPr id="0" name=""/>
        <dsp:cNvSpPr/>
      </dsp:nvSpPr>
      <dsp:spPr>
        <a:xfrm>
          <a:off x="0" y="675"/>
          <a:ext cx="6912245" cy="615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Vitamin K</a:t>
          </a:r>
        </a:p>
      </dsp:txBody>
      <dsp:txXfrm>
        <a:off x="0" y="675"/>
        <a:ext cx="6912245" cy="615059"/>
      </dsp:txXfrm>
    </dsp:sp>
    <dsp:sp modelId="{8D44C904-AF08-4AB9-86D5-95E005162584}">
      <dsp:nvSpPr>
        <dsp:cNvPr id="0" name=""/>
        <dsp:cNvSpPr/>
      </dsp:nvSpPr>
      <dsp:spPr>
        <a:xfrm>
          <a:off x="0" y="615734"/>
          <a:ext cx="6912245" cy="0"/>
        </a:xfrm>
        <a:prstGeom prst="line">
          <a:avLst/>
        </a:prstGeom>
        <a:gradFill rotWithShape="0">
          <a:gsLst>
            <a:gs pos="0">
              <a:schemeClr val="accent2">
                <a:hueOff val="-639125"/>
                <a:satOff val="-852"/>
                <a:lumOff val="-2549"/>
                <a:alphaOff val="0"/>
                <a:satMod val="103000"/>
                <a:lumMod val="102000"/>
                <a:tint val="94000"/>
              </a:schemeClr>
            </a:gs>
            <a:gs pos="50000">
              <a:schemeClr val="accent2">
                <a:hueOff val="-639125"/>
                <a:satOff val="-852"/>
                <a:lumOff val="-2549"/>
                <a:alphaOff val="0"/>
                <a:satMod val="110000"/>
                <a:lumMod val="100000"/>
                <a:shade val="100000"/>
              </a:schemeClr>
            </a:gs>
            <a:gs pos="100000">
              <a:schemeClr val="accent2">
                <a:hueOff val="-639125"/>
                <a:satOff val="-852"/>
                <a:lumOff val="-2549"/>
                <a:alphaOff val="0"/>
                <a:lumMod val="99000"/>
                <a:satMod val="120000"/>
                <a:shade val="78000"/>
              </a:schemeClr>
            </a:gs>
          </a:gsLst>
          <a:lin ang="5400000" scaled="0"/>
        </a:gradFill>
        <a:ln w="6350" cap="flat" cmpd="sng" algn="ctr">
          <a:solidFill>
            <a:schemeClr val="accent2">
              <a:hueOff val="-639125"/>
              <a:satOff val="-852"/>
              <a:lumOff val="-254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9795DF9-937C-4BE0-8B51-BC1D61C342DF}">
      <dsp:nvSpPr>
        <dsp:cNvPr id="0" name=""/>
        <dsp:cNvSpPr/>
      </dsp:nvSpPr>
      <dsp:spPr>
        <a:xfrm>
          <a:off x="0" y="615734"/>
          <a:ext cx="6912245" cy="615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Erythromycin 0.5% ophthalmic ointment</a:t>
          </a:r>
        </a:p>
      </dsp:txBody>
      <dsp:txXfrm>
        <a:off x="0" y="615734"/>
        <a:ext cx="6912245" cy="615059"/>
      </dsp:txXfrm>
    </dsp:sp>
    <dsp:sp modelId="{D2DDE144-A177-4C41-964C-D34F962761F5}">
      <dsp:nvSpPr>
        <dsp:cNvPr id="0" name=""/>
        <dsp:cNvSpPr/>
      </dsp:nvSpPr>
      <dsp:spPr>
        <a:xfrm>
          <a:off x="0" y="1230793"/>
          <a:ext cx="6912245" cy="0"/>
        </a:xfrm>
        <a:prstGeom prst="line">
          <a:avLst/>
        </a:prstGeom>
        <a:gradFill rotWithShape="0">
          <a:gsLst>
            <a:gs pos="0">
              <a:schemeClr val="accent2">
                <a:hueOff val="-1278249"/>
                <a:satOff val="-1705"/>
                <a:lumOff val="-5098"/>
                <a:alphaOff val="0"/>
                <a:satMod val="103000"/>
                <a:lumMod val="102000"/>
                <a:tint val="94000"/>
              </a:schemeClr>
            </a:gs>
            <a:gs pos="50000">
              <a:schemeClr val="accent2">
                <a:hueOff val="-1278249"/>
                <a:satOff val="-1705"/>
                <a:lumOff val="-5098"/>
                <a:alphaOff val="0"/>
                <a:satMod val="110000"/>
                <a:lumMod val="100000"/>
                <a:shade val="100000"/>
              </a:schemeClr>
            </a:gs>
            <a:gs pos="100000">
              <a:schemeClr val="accent2">
                <a:hueOff val="-1278249"/>
                <a:satOff val="-1705"/>
                <a:lumOff val="-5098"/>
                <a:alphaOff val="0"/>
                <a:lumMod val="99000"/>
                <a:satMod val="120000"/>
                <a:shade val="78000"/>
              </a:schemeClr>
            </a:gs>
          </a:gsLst>
          <a:lin ang="5400000" scaled="0"/>
        </a:gradFill>
        <a:ln w="6350" cap="flat" cmpd="sng" algn="ctr">
          <a:solidFill>
            <a:schemeClr val="accent2">
              <a:hueOff val="-1278249"/>
              <a:satOff val="-1705"/>
              <a:lumOff val="-509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FBBBA90-D160-4F18-8054-CF8EDEC2C093}">
      <dsp:nvSpPr>
        <dsp:cNvPr id="0" name=""/>
        <dsp:cNvSpPr/>
      </dsp:nvSpPr>
      <dsp:spPr>
        <a:xfrm>
          <a:off x="0" y="1230793"/>
          <a:ext cx="6912245" cy="615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Hepatitis B</a:t>
          </a:r>
        </a:p>
      </dsp:txBody>
      <dsp:txXfrm>
        <a:off x="0" y="1230793"/>
        <a:ext cx="6912245" cy="615059"/>
      </dsp:txXfrm>
    </dsp:sp>
    <dsp:sp modelId="{4006857A-DF2B-42A3-A14A-9CAAFD87A5DF}">
      <dsp:nvSpPr>
        <dsp:cNvPr id="0" name=""/>
        <dsp:cNvSpPr/>
      </dsp:nvSpPr>
      <dsp:spPr>
        <a:xfrm>
          <a:off x="0" y="1845852"/>
          <a:ext cx="6912245" cy="0"/>
        </a:xfrm>
        <a:prstGeom prst="line">
          <a:avLst/>
        </a:prstGeom>
        <a:gradFill rotWithShape="0">
          <a:gsLst>
            <a:gs pos="0">
              <a:schemeClr val="accent2">
                <a:hueOff val="-1917374"/>
                <a:satOff val="-2557"/>
                <a:lumOff val="-7647"/>
                <a:alphaOff val="0"/>
                <a:satMod val="103000"/>
                <a:lumMod val="102000"/>
                <a:tint val="94000"/>
              </a:schemeClr>
            </a:gs>
            <a:gs pos="50000">
              <a:schemeClr val="accent2">
                <a:hueOff val="-1917374"/>
                <a:satOff val="-2557"/>
                <a:lumOff val="-7647"/>
                <a:alphaOff val="0"/>
                <a:satMod val="110000"/>
                <a:lumMod val="100000"/>
                <a:shade val="100000"/>
              </a:schemeClr>
            </a:gs>
            <a:gs pos="100000">
              <a:schemeClr val="accent2">
                <a:hueOff val="-1917374"/>
                <a:satOff val="-2557"/>
                <a:lumOff val="-7647"/>
                <a:alphaOff val="0"/>
                <a:lumMod val="99000"/>
                <a:satMod val="120000"/>
                <a:shade val="78000"/>
              </a:schemeClr>
            </a:gs>
          </a:gsLst>
          <a:lin ang="5400000" scaled="0"/>
        </a:gradFill>
        <a:ln w="6350" cap="flat" cmpd="sng" algn="ctr">
          <a:solidFill>
            <a:schemeClr val="accent2">
              <a:hueOff val="-1917374"/>
              <a:satOff val="-2557"/>
              <a:lumOff val="-764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2BF554-961F-4965-B23E-F54FB3FA9253}">
      <dsp:nvSpPr>
        <dsp:cNvPr id="0" name=""/>
        <dsp:cNvSpPr/>
      </dsp:nvSpPr>
      <dsp:spPr>
        <a:xfrm>
          <a:off x="0" y="1845852"/>
          <a:ext cx="6912245" cy="615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Blood glucose level if indicated</a:t>
          </a:r>
        </a:p>
      </dsp:txBody>
      <dsp:txXfrm>
        <a:off x="0" y="1845852"/>
        <a:ext cx="6912245" cy="615059"/>
      </dsp:txXfrm>
    </dsp:sp>
    <dsp:sp modelId="{D151F7B0-033A-4D7C-B013-4BC60B8036BC}">
      <dsp:nvSpPr>
        <dsp:cNvPr id="0" name=""/>
        <dsp:cNvSpPr/>
      </dsp:nvSpPr>
      <dsp:spPr>
        <a:xfrm>
          <a:off x="0" y="2460911"/>
          <a:ext cx="6912245" cy="0"/>
        </a:xfrm>
        <a:prstGeom prst="line">
          <a:avLst/>
        </a:prstGeom>
        <a:gradFill rotWithShape="0">
          <a:gsLst>
            <a:gs pos="0">
              <a:schemeClr val="accent2">
                <a:hueOff val="-2556499"/>
                <a:satOff val="-3410"/>
                <a:lumOff val="-10196"/>
                <a:alphaOff val="0"/>
                <a:satMod val="103000"/>
                <a:lumMod val="102000"/>
                <a:tint val="94000"/>
              </a:schemeClr>
            </a:gs>
            <a:gs pos="50000">
              <a:schemeClr val="accent2">
                <a:hueOff val="-2556499"/>
                <a:satOff val="-3410"/>
                <a:lumOff val="-10196"/>
                <a:alphaOff val="0"/>
                <a:satMod val="110000"/>
                <a:lumMod val="100000"/>
                <a:shade val="100000"/>
              </a:schemeClr>
            </a:gs>
            <a:gs pos="100000">
              <a:schemeClr val="accent2">
                <a:hueOff val="-2556499"/>
                <a:satOff val="-3410"/>
                <a:lumOff val="-10196"/>
                <a:alphaOff val="0"/>
                <a:lumMod val="99000"/>
                <a:satMod val="120000"/>
                <a:shade val="78000"/>
              </a:schemeClr>
            </a:gs>
          </a:gsLst>
          <a:lin ang="5400000" scaled="0"/>
        </a:gradFill>
        <a:ln w="6350" cap="flat" cmpd="sng" algn="ctr">
          <a:solidFill>
            <a:schemeClr val="accent2">
              <a:hueOff val="-2556499"/>
              <a:satOff val="-3410"/>
              <a:lumOff val="-101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2E94C0F-3679-43EA-A8AE-89774A20D59B}">
      <dsp:nvSpPr>
        <dsp:cNvPr id="0" name=""/>
        <dsp:cNvSpPr/>
      </dsp:nvSpPr>
      <dsp:spPr>
        <a:xfrm>
          <a:off x="0" y="2460911"/>
          <a:ext cx="6912245" cy="615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Serum bilirubin</a:t>
          </a:r>
        </a:p>
      </dsp:txBody>
      <dsp:txXfrm>
        <a:off x="0" y="2460911"/>
        <a:ext cx="6912245" cy="615059"/>
      </dsp:txXfrm>
    </dsp:sp>
    <dsp:sp modelId="{C45A8F96-1E87-4106-9519-EC2C84325CBD}">
      <dsp:nvSpPr>
        <dsp:cNvPr id="0" name=""/>
        <dsp:cNvSpPr/>
      </dsp:nvSpPr>
      <dsp:spPr>
        <a:xfrm>
          <a:off x="0" y="3075971"/>
          <a:ext cx="6912245" cy="0"/>
        </a:xfrm>
        <a:prstGeom prst="line">
          <a:avLst/>
        </a:prstGeom>
        <a:gradFill rotWithShape="0">
          <a:gsLst>
            <a:gs pos="0">
              <a:schemeClr val="accent2">
                <a:hueOff val="-3195623"/>
                <a:satOff val="-4262"/>
                <a:lumOff val="-12745"/>
                <a:alphaOff val="0"/>
                <a:satMod val="103000"/>
                <a:lumMod val="102000"/>
                <a:tint val="94000"/>
              </a:schemeClr>
            </a:gs>
            <a:gs pos="50000">
              <a:schemeClr val="accent2">
                <a:hueOff val="-3195623"/>
                <a:satOff val="-4262"/>
                <a:lumOff val="-12745"/>
                <a:alphaOff val="0"/>
                <a:satMod val="110000"/>
                <a:lumMod val="100000"/>
                <a:shade val="100000"/>
              </a:schemeClr>
            </a:gs>
            <a:gs pos="100000">
              <a:schemeClr val="accent2">
                <a:hueOff val="-3195623"/>
                <a:satOff val="-4262"/>
                <a:lumOff val="-12745"/>
                <a:alphaOff val="0"/>
                <a:lumMod val="99000"/>
                <a:satMod val="120000"/>
                <a:shade val="78000"/>
              </a:schemeClr>
            </a:gs>
          </a:gsLst>
          <a:lin ang="5400000" scaled="0"/>
        </a:gradFill>
        <a:ln w="6350" cap="flat" cmpd="sng" algn="ctr">
          <a:solidFill>
            <a:schemeClr val="accent2">
              <a:hueOff val="-3195623"/>
              <a:satOff val="-4262"/>
              <a:lumOff val="-1274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2AF850C-B455-4F72-9403-7B2DE5D792F3}">
      <dsp:nvSpPr>
        <dsp:cNvPr id="0" name=""/>
        <dsp:cNvSpPr/>
      </dsp:nvSpPr>
      <dsp:spPr>
        <a:xfrm>
          <a:off x="0" y="3075971"/>
          <a:ext cx="6912245" cy="615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Newborn state screen </a:t>
          </a:r>
        </a:p>
      </dsp:txBody>
      <dsp:txXfrm>
        <a:off x="0" y="3075971"/>
        <a:ext cx="6912245" cy="615059"/>
      </dsp:txXfrm>
    </dsp:sp>
    <dsp:sp modelId="{61FDD0F9-74E1-4D98-B07F-1354C1EA5612}">
      <dsp:nvSpPr>
        <dsp:cNvPr id="0" name=""/>
        <dsp:cNvSpPr/>
      </dsp:nvSpPr>
      <dsp:spPr>
        <a:xfrm>
          <a:off x="0" y="3691030"/>
          <a:ext cx="6912245" cy="0"/>
        </a:xfrm>
        <a:prstGeom prst="line">
          <a:avLst/>
        </a:prstGeom>
        <a:gradFill rotWithShape="0">
          <a:gsLst>
            <a:gs pos="0">
              <a:schemeClr val="accent2">
                <a:hueOff val="-3834748"/>
                <a:satOff val="-5115"/>
                <a:lumOff val="-15294"/>
                <a:alphaOff val="0"/>
                <a:satMod val="103000"/>
                <a:lumMod val="102000"/>
                <a:tint val="94000"/>
              </a:schemeClr>
            </a:gs>
            <a:gs pos="50000">
              <a:schemeClr val="accent2">
                <a:hueOff val="-3834748"/>
                <a:satOff val="-5115"/>
                <a:lumOff val="-15294"/>
                <a:alphaOff val="0"/>
                <a:satMod val="110000"/>
                <a:lumMod val="100000"/>
                <a:shade val="100000"/>
              </a:schemeClr>
            </a:gs>
            <a:gs pos="100000">
              <a:schemeClr val="accent2">
                <a:hueOff val="-3834748"/>
                <a:satOff val="-5115"/>
                <a:lumOff val="-15294"/>
                <a:alphaOff val="0"/>
                <a:lumMod val="99000"/>
                <a:satMod val="120000"/>
                <a:shade val="78000"/>
              </a:schemeClr>
            </a:gs>
          </a:gsLst>
          <a:lin ang="5400000" scaled="0"/>
        </a:gradFill>
        <a:ln w="6350" cap="flat" cmpd="sng" algn="ctr">
          <a:solidFill>
            <a:schemeClr val="accent2">
              <a:hueOff val="-3834748"/>
              <a:satOff val="-5115"/>
              <a:lumOff val="-1529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9E5AA3-01AE-49ED-841E-D5F748F78BA6}">
      <dsp:nvSpPr>
        <dsp:cNvPr id="0" name=""/>
        <dsp:cNvSpPr/>
      </dsp:nvSpPr>
      <dsp:spPr>
        <a:xfrm>
          <a:off x="0" y="3691030"/>
          <a:ext cx="6912245" cy="615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CCHD Screen </a:t>
          </a:r>
        </a:p>
      </dsp:txBody>
      <dsp:txXfrm>
        <a:off x="0" y="3691030"/>
        <a:ext cx="6912245" cy="615059"/>
      </dsp:txXfrm>
    </dsp:sp>
    <dsp:sp modelId="{86C359B4-9878-4243-9219-61EBF29F0B27}">
      <dsp:nvSpPr>
        <dsp:cNvPr id="0" name=""/>
        <dsp:cNvSpPr/>
      </dsp:nvSpPr>
      <dsp:spPr>
        <a:xfrm>
          <a:off x="0" y="4306089"/>
          <a:ext cx="6912245" cy="0"/>
        </a:xfrm>
        <a:prstGeom prst="line">
          <a:avLst/>
        </a:prstGeom>
        <a:gradFill rotWithShape="0">
          <a:gsLst>
            <a:gs pos="0">
              <a:schemeClr val="accent2">
                <a:hueOff val="-4473873"/>
                <a:satOff val="-5967"/>
                <a:lumOff val="-17843"/>
                <a:alphaOff val="0"/>
                <a:satMod val="103000"/>
                <a:lumMod val="102000"/>
                <a:tint val="94000"/>
              </a:schemeClr>
            </a:gs>
            <a:gs pos="50000">
              <a:schemeClr val="accent2">
                <a:hueOff val="-4473873"/>
                <a:satOff val="-5967"/>
                <a:lumOff val="-17843"/>
                <a:alphaOff val="0"/>
                <a:satMod val="110000"/>
                <a:lumMod val="100000"/>
                <a:shade val="100000"/>
              </a:schemeClr>
            </a:gs>
            <a:gs pos="100000">
              <a:schemeClr val="accent2">
                <a:hueOff val="-4473873"/>
                <a:satOff val="-5967"/>
                <a:lumOff val="-17843"/>
                <a:alphaOff val="0"/>
                <a:lumMod val="99000"/>
                <a:satMod val="120000"/>
                <a:shade val="78000"/>
              </a:schemeClr>
            </a:gs>
          </a:gsLst>
          <a:lin ang="5400000" scaled="0"/>
        </a:gradFill>
        <a:ln w="6350" cap="flat" cmpd="sng" algn="ctr">
          <a:solidFill>
            <a:schemeClr val="accent2">
              <a:hueOff val="-4473873"/>
              <a:satOff val="-5967"/>
              <a:lumOff val="-178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CB7B1C2-3837-417C-8228-1C8D907CAA59}">
      <dsp:nvSpPr>
        <dsp:cNvPr id="0" name=""/>
        <dsp:cNvSpPr/>
      </dsp:nvSpPr>
      <dsp:spPr>
        <a:xfrm>
          <a:off x="0" y="4306089"/>
          <a:ext cx="6912245" cy="615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Hearing Screen</a:t>
          </a:r>
        </a:p>
      </dsp:txBody>
      <dsp:txXfrm>
        <a:off x="0" y="4306089"/>
        <a:ext cx="6912245" cy="615059"/>
      </dsp:txXfrm>
    </dsp:sp>
    <dsp:sp modelId="{FA18EF22-53C1-4008-B7F0-317547335AA6}">
      <dsp:nvSpPr>
        <dsp:cNvPr id="0" name=""/>
        <dsp:cNvSpPr/>
      </dsp:nvSpPr>
      <dsp:spPr>
        <a:xfrm>
          <a:off x="0" y="4921148"/>
          <a:ext cx="6912245" cy="0"/>
        </a:xfrm>
        <a:prstGeom prst="line">
          <a:avLst/>
        </a:prstGeom>
        <a:gradFill rotWithShape="0">
          <a:gsLst>
            <a:gs pos="0">
              <a:schemeClr val="accent2">
                <a:hueOff val="-5112997"/>
                <a:satOff val="-6820"/>
                <a:lumOff val="-20392"/>
                <a:alphaOff val="0"/>
                <a:satMod val="103000"/>
                <a:lumMod val="102000"/>
                <a:tint val="94000"/>
              </a:schemeClr>
            </a:gs>
            <a:gs pos="50000">
              <a:schemeClr val="accent2">
                <a:hueOff val="-5112997"/>
                <a:satOff val="-6820"/>
                <a:lumOff val="-20392"/>
                <a:alphaOff val="0"/>
                <a:satMod val="110000"/>
                <a:lumMod val="100000"/>
                <a:shade val="100000"/>
              </a:schemeClr>
            </a:gs>
            <a:gs pos="100000">
              <a:schemeClr val="accent2">
                <a:hueOff val="-5112997"/>
                <a:satOff val="-6820"/>
                <a:lumOff val="-20392"/>
                <a:alphaOff val="0"/>
                <a:lumMod val="99000"/>
                <a:satMod val="120000"/>
                <a:shade val="78000"/>
              </a:schemeClr>
            </a:gs>
          </a:gsLst>
          <a:lin ang="5400000" scaled="0"/>
        </a:gradFill>
        <a:ln w="6350" cap="flat" cmpd="sng" algn="ctr">
          <a:solidFill>
            <a:schemeClr val="accent2">
              <a:hueOff val="-5112997"/>
              <a:satOff val="-6820"/>
              <a:lumOff val="-20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3CEB957-7366-4FB6-9D19-BA17F16D4AB0}">
      <dsp:nvSpPr>
        <dsp:cNvPr id="0" name=""/>
        <dsp:cNvSpPr/>
      </dsp:nvSpPr>
      <dsp:spPr>
        <a:xfrm>
          <a:off x="0" y="4921148"/>
          <a:ext cx="6912245" cy="615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Car seat test (if less than 37 weeks and/or less than 2500g) </a:t>
          </a:r>
        </a:p>
      </dsp:txBody>
      <dsp:txXfrm>
        <a:off x="0" y="4921148"/>
        <a:ext cx="6912245" cy="6150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CA9142-9E94-4D11-8AAE-D18E3F780F63}">
      <dsp:nvSpPr>
        <dsp:cNvPr id="0" name=""/>
        <dsp:cNvSpPr/>
      </dsp:nvSpPr>
      <dsp:spPr>
        <a:xfrm>
          <a:off x="0" y="382406"/>
          <a:ext cx="6912245" cy="28917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54076" rIns="53646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Head to toe assessment</a:t>
          </a:r>
        </a:p>
        <a:p>
          <a:pPr marL="171450" lvl="1" indent="-171450" algn="l" defTabSz="755650">
            <a:lnSpc>
              <a:spcPct val="90000"/>
            </a:lnSpc>
            <a:spcBef>
              <a:spcPct val="0"/>
            </a:spcBef>
            <a:spcAft>
              <a:spcPct val="15000"/>
            </a:spcAft>
            <a:buChar char="•"/>
          </a:pPr>
          <a:r>
            <a:rPr lang="en-US" sz="1700" kern="1200"/>
            <a:t>Assess intake and output</a:t>
          </a:r>
        </a:p>
        <a:p>
          <a:pPr marL="171450" lvl="1" indent="-171450" algn="l" defTabSz="755650">
            <a:lnSpc>
              <a:spcPct val="90000"/>
            </a:lnSpc>
            <a:spcBef>
              <a:spcPct val="0"/>
            </a:spcBef>
            <a:spcAft>
              <a:spcPct val="15000"/>
            </a:spcAft>
            <a:buChar char="•"/>
          </a:pPr>
          <a:r>
            <a:rPr lang="en-US" sz="1700" kern="1200"/>
            <a:t>Hydration status of infant</a:t>
          </a:r>
        </a:p>
        <a:p>
          <a:pPr marL="171450" lvl="1" indent="-171450" algn="l" defTabSz="755650">
            <a:lnSpc>
              <a:spcPct val="90000"/>
            </a:lnSpc>
            <a:spcBef>
              <a:spcPct val="0"/>
            </a:spcBef>
            <a:spcAft>
              <a:spcPct val="15000"/>
            </a:spcAft>
            <a:buChar char="•"/>
          </a:pPr>
          <a:r>
            <a:rPr lang="en-US" sz="1700" kern="1200"/>
            <a:t>Weight gain</a:t>
          </a:r>
        </a:p>
        <a:p>
          <a:pPr marL="171450" lvl="1" indent="-171450" algn="l" defTabSz="755650">
            <a:lnSpc>
              <a:spcPct val="90000"/>
            </a:lnSpc>
            <a:spcBef>
              <a:spcPct val="0"/>
            </a:spcBef>
            <a:spcAft>
              <a:spcPct val="15000"/>
            </a:spcAft>
            <a:buChar char="•"/>
          </a:pPr>
          <a:r>
            <a:rPr lang="en-US" sz="1700" kern="1200"/>
            <a:t>Presence of jaundice</a:t>
          </a:r>
        </a:p>
        <a:p>
          <a:pPr marL="171450" lvl="1" indent="-171450" algn="l" defTabSz="755650">
            <a:lnSpc>
              <a:spcPct val="90000"/>
            </a:lnSpc>
            <a:spcBef>
              <a:spcPct val="0"/>
            </a:spcBef>
            <a:spcAft>
              <a:spcPct val="15000"/>
            </a:spcAft>
            <a:buChar char="•"/>
          </a:pPr>
          <a:r>
            <a:rPr lang="en-US" sz="1700" kern="1200"/>
            <a:t>Maternal wellbeing and attachment </a:t>
          </a:r>
        </a:p>
        <a:p>
          <a:pPr marL="171450" lvl="1" indent="-171450" algn="l" defTabSz="755650">
            <a:lnSpc>
              <a:spcPct val="90000"/>
            </a:lnSpc>
            <a:spcBef>
              <a:spcPct val="0"/>
            </a:spcBef>
            <a:spcAft>
              <a:spcPct val="15000"/>
            </a:spcAft>
            <a:buChar char="•"/>
          </a:pPr>
          <a:r>
            <a:rPr lang="en-US" sz="1700" b="1" kern="1200"/>
            <a:t>For breastfed infants and infants taking less than 34 oz of formula daily recommend 400 IU of vitamin D daily  </a:t>
          </a:r>
          <a:endParaRPr lang="en-US" sz="1700" kern="1200"/>
        </a:p>
        <a:p>
          <a:pPr marL="171450" lvl="1" indent="-171450" algn="l" defTabSz="755650">
            <a:lnSpc>
              <a:spcPct val="90000"/>
            </a:lnSpc>
            <a:spcBef>
              <a:spcPct val="0"/>
            </a:spcBef>
            <a:spcAft>
              <a:spcPct val="15000"/>
            </a:spcAft>
            <a:buChar char="•"/>
          </a:pPr>
          <a:r>
            <a:rPr lang="en-US" sz="1700" kern="1200"/>
            <a:t>Review previous lab work</a:t>
          </a:r>
        </a:p>
      </dsp:txBody>
      <dsp:txXfrm>
        <a:off x="0" y="382406"/>
        <a:ext cx="6912245" cy="2891700"/>
      </dsp:txXfrm>
    </dsp:sp>
    <dsp:sp modelId="{6369D69A-4F91-4578-BC75-AB6A9412FB2E}">
      <dsp:nvSpPr>
        <dsp:cNvPr id="0" name=""/>
        <dsp:cNvSpPr/>
      </dsp:nvSpPr>
      <dsp:spPr>
        <a:xfrm>
          <a:off x="345612" y="131486"/>
          <a:ext cx="4838571" cy="501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rPr>
            <a:t>3-5 day visit </a:t>
          </a:r>
        </a:p>
      </dsp:txBody>
      <dsp:txXfrm>
        <a:off x="370110" y="155984"/>
        <a:ext cx="4789575" cy="452844"/>
      </dsp:txXfrm>
    </dsp:sp>
    <dsp:sp modelId="{6B18F9DA-0ED7-4A1E-9C80-8ABA37A17DC4}">
      <dsp:nvSpPr>
        <dsp:cNvPr id="0" name=""/>
        <dsp:cNvSpPr/>
      </dsp:nvSpPr>
      <dsp:spPr>
        <a:xfrm>
          <a:off x="0" y="3616826"/>
          <a:ext cx="6912245" cy="722925"/>
        </a:xfrm>
        <a:prstGeom prst="rect">
          <a:avLst/>
        </a:prstGeom>
        <a:solidFill>
          <a:schemeClr val="lt1">
            <a:alpha val="90000"/>
            <a:hueOff val="0"/>
            <a:satOff val="0"/>
            <a:lumOff val="0"/>
            <a:alphaOff val="0"/>
          </a:schemeClr>
        </a:solidFill>
        <a:ln w="6350" cap="flat" cmpd="sng" algn="ctr">
          <a:solidFill>
            <a:schemeClr val="accent2">
              <a:hueOff val="-2556499"/>
              <a:satOff val="-3410"/>
              <a:lumOff val="-1019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54076" rIns="53646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Repeat newborn state screen</a:t>
          </a:r>
        </a:p>
      </dsp:txBody>
      <dsp:txXfrm>
        <a:off x="0" y="3616826"/>
        <a:ext cx="6912245" cy="722925"/>
      </dsp:txXfrm>
    </dsp:sp>
    <dsp:sp modelId="{C29835B0-2B03-4440-81BA-6A005F0193DA}">
      <dsp:nvSpPr>
        <dsp:cNvPr id="0" name=""/>
        <dsp:cNvSpPr/>
      </dsp:nvSpPr>
      <dsp:spPr>
        <a:xfrm>
          <a:off x="345612" y="3365906"/>
          <a:ext cx="4838571" cy="501840"/>
        </a:xfrm>
        <a:prstGeom prst="roundRect">
          <a:avLst/>
        </a:prstGeom>
        <a:gradFill rotWithShape="0">
          <a:gsLst>
            <a:gs pos="0">
              <a:schemeClr val="accent2">
                <a:hueOff val="-2556499"/>
                <a:satOff val="-3410"/>
                <a:lumOff val="-10196"/>
                <a:alphaOff val="0"/>
                <a:satMod val="103000"/>
                <a:lumMod val="102000"/>
                <a:tint val="94000"/>
              </a:schemeClr>
            </a:gs>
            <a:gs pos="50000">
              <a:schemeClr val="accent2">
                <a:hueOff val="-2556499"/>
                <a:satOff val="-3410"/>
                <a:lumOff val="-10196"/>
                <a:alphaOff val="0"/>
                <a:satMod val="110000"/>
                <a:lumMod val="100000"/>
                <a:shade val="100000"/>
              </a:schemeClr>
            </a:gs>
            <a:gs pos="100000">
              <a:schemeClr val="accent2">
                <a:hueOff val="-2556499"/>
                <a:satOff val="-3410"/>
                <a:lumOff val="-1019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rPr>
            <a:t>1-2 week visit</a:t>
          </a:r>
        </a:p>
      </dsp:txBody>
      <dsp:txXfrm>
        <a:off x="370110" y="3390404"/>
        <a:ext cx="4789575" cy="452844"/>
      </dsp:txXfrm>
    </dsp:sp>
    <dsp:sp modelId="{6D2A71B1-DE89-4D05-BFB0-6E60366D5FF9}">
      <dsp:nvSpPr>
        <dsp:cNvPr id="0" name=""/>
        <dsp:cNvSpPr/>
      </dsp:nvSpPr>
      <dsp:spPr>
        <a:xfrm>
          <a:off x="0" y="4682471"/>
          <a:ext cx="6912245" cy="722925"/>
        </a:xfrm>
        <a:prstGeom prst="rect">
          <a:avLst/>
        </a:prstGeom>
        <a:solidFill>
          <a:schemeClr val="lt1">
            <a:alpha val="90000"/>
            <a:hueOff val="0"/>
            <a:satOff val="0"/>
            <a:lumOff val="0"/>
            <a:alphaOff val="0"/>
          </a:schemeClr>
        </a:solidFill>
        <a:ln w="6350" cap="flat" cmpd="sng" algn="ctr">
          <a:solidFill>
            <a:schemeClr val="accent2">
              <a:hueOff val="-5112997"/>
              <a:satOff val="-6820"/>
              <a:lumOff val="-203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354076" rIns="536467"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a:t>2nd Hep B vaccine</a:t>
          </a:r>
          <a:endParaRPr lang="en-US" sz="1700" kern="1200"/>
        </a:p>
      </dsp:txBody>
      <dsp:txXfrm>
        <a:off x="0" y="4682471"/>
        <a:ext cx="6912245" cy="722925"/>
      </dsp:txXfrm>
    </dsp:sp>
    <dsp:sp modelId="{686BF256-6DDB-4FC3-80EB-139C4CC4DB9C}">
      <dsp:nvSpPr>
        <dsp:cNvPr id="0" name=""/>
        <dsp:cNvSpPr/>
      </dsp:nvSpPr>
      <dsp:spPr>
        <a:xfrm>
          <a:off x="345612" y="4431551"/>
          <a:ext cx="4838571" cy="501840"/>
        </a:xfrm>
        <a:prstGeom prst="roundRect">
          <a:avLst/>
        </a:prstGeom>
        <a:gradFill rotWithShape="0">
          <a:gsLst>
            <a:gs pos="0">
              <a:schemeClr val="accent2">
                <a:hueOff val="-5112997"/>
                <a:satOff val="-6820"/>
                <a:lumOff val="-20392"/>
                <a:alphaOff val="0"/>
                <a:satMod val="103000"/>
                <a:lumMod val="102000"/>
                <a:tint val="94000"/>
              </a:schemeClr>
            </a:gs>
            <a:gs pos="50000">
              <a:schemeClr val="accent2">
                <a:hueOff val="-5112997"/>
                <a:satOff val="-6820"/>
                <a:lumOff val="-20392"/>
                <a:alphaOff val="0"/>
                <a:satMod val="110000"/>
                <a:lumMod val="100000"/>
                <a:shade val="100000"/>
              </a:schemeClr>
            </a:gs>
            <a:gs pos="100000">
              <a:schemeClr val="accent2">
                <a:hueOff val="-5112997"/>
                <a:satOff val="-6820"/>
                <a:lumOff val="-20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rPr>
            <a:t>1 month visit   </a:t>
          </a:r>
        </a:p>
      </dsp:txBody>
      <dsp:txXfrm>
        <a:off x="370110" y="4456049"/>
        <a:ext cx="4789575"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BD7E5980-3D82-4432-B325-E0ACE40E2AC5}" type="datetimeFigureOut">
              <a:rPr lang="en-US"/>
              <a:t>8/1/24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D36F002D-DD39-4634-81F7-787D46773EDD}" type="slidenum">
              <a:rPr lang="en-US"/>
              <a:t>‹#›</a:t>
            </a:fld>
            <a:endParaRPr lang="en-US"/>
          </a:p>
        </p:txBody>
      </p:sp>
    </p:spTree>
    <p:extLst>
      <p:ext uri="{BB962C8B-B14F-4D97-AF65-F5344CB8AC3E}">
        <p14:creationId xmlns:p14="http://schemas.microsoft.com/office/powerpoint/2010/main" val="3433356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rmnetnz.org/topics/toxic-erythema-of-the-newborn/"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ncbi.nlm.nih.gov/books/NBK470222/" TargetMode="External"/><Relationship Id="rId4" Type="http://schemas.openxmlformats.org/officeDocument/2006/relationships/hyperlink" Target="https://doi.org/10.31440/DFTB.8168"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rmnetnz.org/topics/miliaria/"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aafp.org/afp/2008/0101/p47.html#:~:text=Both%20milia%20and%20miliaria%20result,the%20first%20month%20of%20lif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ermnetnz.org/topics/miliaria/"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aafp.org/afp/2008/0101/p47.html#:~:text=Both%20milia%20and%20miliaria%20result,the%20first%20month%20of%20lif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cdc.gov/vaccines/schedules/hcp/imz/child-adolescent.html#f1"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doh.wa.gov/YouandYourFamily/InfantsandChildren/NewbornScreening/Disorders"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aap.org/en-us/advocacy-and-policy/aap-health-initiatives/PEHDIC/Pages/Newborn-Screening-for-CCHD.aspx"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p>
        </p:txBody>
      </p:sp>
      <p:sp>
        <p:nvSpPr>
          <p:cNvPr id="4" name="Slide Number Placeholder 3"/>
          <p:cNvSpPr>
            <a:spLocks noGrp="1"/>
          </p:cNvSpPr>
          <p:nvPr>
            <p:ph type="sldNum" sz="quarter" idx="5"/>
          </p:nvPr>
        </p:nvSpPr>
        <p:spPr/>
        <p:txBody>
          <a:bodyPr/>
          <a:lstStyle/>
          <a:p>
            <a:fld id="{D36F002D-DD39-4634-81F7-787D46773EDD}" type="slidenum">
              <a:rPr lang="en-US"/>
              <a:t>1</a:t>
            </a:fld>
            <a:endParaRPr lang="en-US"/>
          </a:p>
        </p:txBody>
      </p:sp>
    </p:spTree>
    <p:extLst>
      <p:ext uri="{BB962C8B-B14F-4D97-AF65-F5344CB8AC3E}">
        <p14:creationId xmlns:p14="http://schemas.microsoft.com/office/powerpoint/2010/main" val="3916774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part of Ballard physical findings</a:t>
            </a:r>
          </a:p>
        </p:txBody>
      </p:sp>
      <p:sp>
        <p:nvSpPr>
          <p:cNvPr id="4" name="Slide Number Placeholder 3"/>
          <p:cNvSpPr>
            <a:spLocks noGrp="1"/>
          </p:cNvSpPr>
          <p:nvPr>
            <p:ph type="sldNum" sz="quarter" idx="10"/>
          </p:nvPr>
        </p:nvSpPr>
        <p:spPr/>
        <p:txBody>
          <a:bodyPr/>
          <a:lstStyle/>
          <a:p>
            <a:fld id="{EE673D54-7D19-4469-AB28-68AFF255E004}" type="slidenum">
              <a:rPr lang="en-US" smtClean="0"/>
              <a:pPr/>
              <a:t>10</a:t>
            </a:fld>
            <a:endParaRPr lang="en-US"/>
          </a:p>
        </p:txBody>
      </p:sp>
    </p:spTree>
    <p:extLst>
      <p:ext uri="{BB962C8B-B14F-4D97-AF65-F5344CB8AC3E}">
        <p14:creationId xmlns:p14="http://schemas.microsoft.com/office/powerpoint/2010/main" val="1205852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F002D-DD39-4634-81F7-787D46773EDD}" type="slidenum">
              <a:rPr lang="en-US" smtClean="0"/>
              <a:t>11</a:t>
            </a:fld>
            <a:endParaRPr lang="en-US"/>
          </a:p>
        </p:txBody>
      </p:sp>
    </p:spTree>
    <p:extLst>
      <p:ext uri="{BB962C8B-B14F-4D97-AF65-F5344CB8AC3E}">
        <p14:creationId xmlns:p14="http://schemas.microsoft.com/office/powerpoint/2010/main" val="1114954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Length of labor</a:t>
            </a:r>
          </a:p>
          <a:p>
            <a:r>
              <a:rPr lang="en-US" dirty="0"/>
              <a:t>Induction?  Rationale?</a:t>
            </a:r>
          </a:p>
          <a:p>
            <a:r>
              <a:rPr lang="en-US" dirty="0"/>
              <a:t>Membranes &gt;18 hours – considered higher risk for infection, longer observation post partum</a:t>
            </a:r>
          </a:p>
          <a:p>
            <a:r>
              <a:rPr lang="en-US" dirty="0"/>
              <a:t>Intrauterine</a:t>
            </a:r>
            <a:r>
              <a:rPr lang="en-US" baseline="0" dirty="0"/>
              <a:t> meconium – often at term/post term, higher risk for aspiration, Can be a sign of stress during labor as well</a:t>
            </a:r>
          </a:p>
          <a:p>
            <a:endParaRPr lang="en-US" baseline="0" dirty="0"/>
          </a:p>
          <a:p>
            <a:r>
              <a:rPr lang="en-US" baseline="0" dirty="0"/>
              <a:t>Fetal distress (fetal heart rate monitoring)</a:t>
            </a:r>
          </a:p>
          <a:p>
            <a:r>
              <a:rPr lang="en-US" baseline="0" dirty="0"/>
              <a:t>Fever – timing, how high </a:t>
            </a:r>
            <a:r>
              <a:rPr lang="en-US" baseline="0" dirty="0" err="1"/>
              <a:t>etc</a:t>
            </a:r>
            <a:endParaRPr lang="en-US" baseline="0" dirty="0"/>
          </a:p>
          <a:p>
            <a:endParaRPr lang="en-US" baseline="0" dirty="0"/>
          </a:p>
          <a:p>
            <a:r>
              <a:rPr lang="en-US" baseline="0" dirty="0"/>
              <a:t>Fetal distress, maternal fever and other factors during intrapartum course are important to know as they will impact your management of the newborn</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12</a:t>
            </a:fld>
            <a:endParaRPr lang="en-US"/>
          </a:p>
        </p:txBody>
      </p:sp>
    </p:spTree>
    <p:extLst>
      <p:ext uri="{BB962C8B-B14F-4D97-AF65-F5344CB8AC3E}">
        <p14:creationId xmlns:p14="http://schemas.microsoft.com/office/powerpoint/2010/main" val="893309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preterm infants, delayed cord clamping (at least 30 to 60 seconds) has been shown to improve the hemodynamic transition after birth. Infants have less bradycardia after birth, less hypotension, receive fewer vasoactive medications, have lower rates of intraventricular hemorrhage (IVH), and exhibit a lower mortality. In term infants, delayed cord clamping increases hemoglobin levels at birth and improves iron stores in the first few months of life. Delayed cord clamping for 30 to 60 seconds after birth is now recommended by the American College of Obstetrics and Gynecology (ACOG) for vigorous preterm and term infants.</a:t>
            </a:r>
          </a:p>
          <a:p>
            <a:endParaRPr lang="en-US" dirty="0"/>
          </a:p>
          <a:p>
            <a:r>
              <a:rPr lang="en-US" dirty="0"/>
              <a:t>Fogarty M, Osborn DA, </a:t>
            </a:r>
            <a:r>
              <a:rPr lang="en-US" dirty="0" err="1"/>
              <a:t>Askie</a:t>
            </a:r>
            <a:r>
              <a:rPr lang="en-US" dirty="0"/>
              <a:t> L, et al. Delayed vs early umbilical cord clamping for preterm infants: a systematic review and meta-analysis. </a:t>
            </a:r>
            <a:r>
              <a:rPr lang="en-US" i="1" dirty="0"/>
              <a:t>Am J </a:t>
            </a:r>
            <a:r>
              <a:rPr lang="en-US" i="1" dirty="0" err="1"/>
              <a:t>Obstet</a:t>
            </a:r>
            <a:r>
              <a:rPr lang="en-US" i="1" dirty="0"/>
              <a:t> Gynecol.</a:t>
            </a:r>
            <a:r>
              <a:rPr lang="en-US" dirty="0"/>
              <a:t> 2018;218(1):1–18.</a:t>
            </a:r>
          </a:p>
          <a:p>
            <a:r>
              <a:rPr lang="en-US" dirty="0"/>
              <a:t>Committee on Obstetric Practice, American College of Obstetricians and Gynecologists. Committee Opinion No. 684: delayed umbilical cord clamping after birth. </a:t>
            </a:r>
            <a:r>
              <a:rPr lang="en-US" i="1" dirty="0" err="1"/>
              <a:t>Obstet</a:t>
            </a:r>
            <a:r>
              <a:rPr lang="en-US" i="1" dirty="0"/>
              <a:t> Gynecol.</a:t>
            </a:r>
            <a:r>
              <a:rPr lang="en-US" dirty="0"/>
              <a:t> 2017;129(1):e5–e10.</a:t>
            </a:r>
          </a:p>
          <a:p>
            <a:pPr defTabSz="942289" eaLnBrk="0" fontAlgn="base" hangingPunct="0">
              <a:spcBef>
                <a:spcPct val="30000"/>
              </a:spcBef>
              <a:spcAft>
                <a:spcPct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13</a:t>
            </a:fld>
            <a:endParaRPr lang="en-US"/>
          </a:p>
        </p:txBody>
      </p:sp>
    </p:spTree>
    <p:extLst>
      <p:ext uri="{BB962C8B-B14F-4D97-AF65-F5344CB8AC3E}">
        <p14:creationId xmlns:p14="http://schemas.microsoft.com/office/powerpoint/2010/main" val="282939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14</a:t>
            </a:fld>
            <a:endParaRPr lang="en-US"/>
          </a:p>
        </p:txBody>
      </p:sp>
    </p:spTree>
    <p:extLst>
      <p:ext uri="{BB962C8B-B14F-4D97-AF65-F5344CB8AC3E}">
        <p14:creationId xmlns:p14="http://schemas.microsoft.com/office/powerpoint/2010/main" val="2598668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points per five areas</a:t>
            </a:r>
          </a:p>
          <a:p>
            <a:endParaRPr lang="en-US" dirty="0"/>
          </a:p>
          <a:p>
            <a:r>
              <a:rPr lang="en-US" dirty="0"/>
              <a:t>Almost always babies lost 1-2 points for color (rare to get a 10 </a:t>
            </a:r>
            <a:r>
              <a:rPr lang="en-US" dirty="0" err="1"/>
              <a:t>pt</a:t>
            </a:r>
            <a:r>
              <a:rPr lang="en-US" dirty="0"/>
              <a:t> </a:t>
            </a:r>
            <a:r>
              <a:rPr lang="en-US" dirty="0" err="1"/>
              <a:t>apgar</a:t>
            </a:r>
            <a:r>
              <a:rPr lang="en-US" dirty="0"/>
              <a:t>)</a:t>
            </a:r>
          </a:p>
          <a:p>
            <a:r>
              <a:rPr lang="en-US" dirty="0"/>
              <a:t>Usually pink up after a couple minutes</a:t>
            </a:r>
          </a:p>
          <a:p>
            <a:endParaRPr lang="en-US" dirty="0"/>
          </a:p>
          <a:p>
            <a:r>
              <a:rPr lang="en-US" dirty="0"/>
              <a:t>Score at 1, 5 minutes</a:t>
            </a:r>
          </a:p>
        </p:txBody>
      </p:sp>
      <p:sp>
        <p:nvSpPr>
          <p:cNvPr id="4" name="Slide Number Placeholder 3"/>
          <p:cNvSpPr>
            <a:spLocks noGrp="1"/>
          </p:cNvSpPr>
          <p:nvPr>
            <p:ph type="sldNum" sz="quarter" idx="10"/>
          </p:nvPr>
        </p:nvSpPr>
        <p:spPr/>
        <p:txBody>
          <a:bodyPr/>
          <a:lstStyle/>
          <a:p>
            <a:fld id="{EE673D54-7D19-4469-AB28-68AFF255E004}" type="slidenum">
              <a:rPr lang="en-US" smtClean="0"/>
              <a:pPr/>
              <a:t>15</a:t>
            </a:fld>
            <a:endParaRPr lang="en-US"/>
          </a:p>
        </p:txBody>
      </p:sp>
    </p:spTree>
    <p:extLst>
      <p:ext uri="{BB962C8B-B14F-4D97-AF65-F5344CB8AC3E}">
        <p14:creationId xmlns:p14="http://schemas.microsoft.com/office/powerpoint/2010/main" val="1690502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Thorough newborn exam is important as this will drive your newborn management if abnormalities are found </a:t>
            </a:r>
          </a:p>
        </p:txBody>
      </p:sp>
      <p:sp>
        <p:nvSpPr>
          <p:cNvPr id="4" name="Slide Number Placeholder 3"/>
          <p:cNvSpPr>
            <a:spLocks noGrp="1"/>
          </p:cNvSpPr>
          <p:nvPr>
            <p:ph type="sldNum" sz="quarter" idx="10"/>
          </p:nvPr>
        </p:nvSpPr>
        <p:spPr/>
        <p:txBody>
          <a:bodyPr/>
          <a:lstStyle/>
          <a:p>
            <a:fld id="{EE673D54-7D19-4469-AB28-68AFF255E004}" type="slidenum">
              <a:rPr lang="en-US" smtClean="0"/>
              <a:pPr/>
              <a:t>16</a:t>
            </a:fld>
            <a:endParaRPr lang="en-US"/>
          </a:p>
        </p:txBody>
      </p:sp>
    </p:spTree>
    <p:extLst>
      <p:ext uri="{BB962C8B-B14F-4D97-AF65-F5344CB8AC3E}">
        <p14:creationId xmlns:p14="http://schemas.microsoft.com/office/powerpoint/2010/main" val="1950773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17</a:t>
            </a:fld>
            <a:endParaRPr lang="en-US"/>
          </a:p>
        </p:txBody>
      </p:sp>
    </p:spTree>
    <p:extLst>
      <p:ext uri="{BB962C8B-B14F-4D97-AF65-F5344CB8AC3E}">
        <p14:creationId xmlns:p14="http://schemas.microsoft.com/office/powerpoint/2010/main" val="2104912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Measurements in first couple hours – </a:t>
            </a:r>
            <a:r>
              <a:rPr lang="en-US" dirty="0" err="1"/>
              <a:t>wt</a:t>
            </a:r>
            <a:r>
              <a:rPr lang="en-US" dirty="0"/>
              <a:t>, length, OFC</a:t>
            </a:r>
            <a:r>
              <a:rPr lang="en-US" baseline="0" dirty="0"/>
              <a:t> – graphed</a:t>
            </a:r>
          </a:p>
          <a:p>
            <a:r>
              <a:rPr lang="en-US" baseline="0" dirty="0"/>
              <a:t>Compare these in subsequent visits – weight is important indicator of caloric intake.  Babies who lose &gt;10% of birth weight – concern, intervene</a:t>
            </a:r>
          </a:p>
          <a:p>
            <a:r>
              <a:rPr lang="en-US" baseline="0" dirty="0"/>
              <a:t>Graph for small/large (above or below 10</a:t>
            </a:r>
            <a:r>
              <a:rPr lang="en-US" baseline="30000" dirty="0"/>
              <a:t>th</a:t>
            </a:r>
            <a:r>
              <a:rPr lang="en-US" baseline="0" dirty="0"/>
              <a:t> percentile</a:t>
            </a:r>
          </a:p>
        </p:txBody>
      </p:sp>
      <p:sp>
        <p:nvSpPr>
          <p:cNvPr id="4" name="Slide Number Placeholder 3"/>
          <p:cNvSpPr>
            <a:spLocks noGrp="1"/>
          </p:cNvSpPr>
          <p:nvPr>
            <p:ph type="sldNum" sz="quarter" idx="10"/>
          </p:nvPr>
        </p:nvSpPr>
        <p:spPr/>
        <p:txBody>
          <a:bodyPr/>
          <a:lstStyle/>
          <a:p>
            <a:fld id="{EE673D54-7D19-4469-AB28-68AFF255E004}" type="slidenum">
              <a:rPr lang="en-US" smtClean="0"/>
              <a:pPr/>
              <a:t>18</a:t>
            </a:fld>
            <a:endParaRPr lang="en-US"/>
          </a:p>
        </p:txBody>
      </p:sp>
    </p:spTree>
    <p:extLst>
      <p:ext uri="{BB962C8B-B14F-4D97-AF65-F5344CB8AC3E}">
        <p14:creationId xmlns:p14="http://schemas.microsoft.com/office/powerpoint/2010/main" val="862055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19</a:t>
            </a:fld>
            <a:endParaRPr lang="en-US"/>
          </a:p>
        </p:txBody>
      </p:sp>
    </p:spTree>
    <p:extLst>
      <p:ext uri="{BB962C8B-B14F-4D97-AF65-F5344CB8AC3E}">
        <p14:creationId xmlns:p14="http://schemas.microsoft.com/office/powerpoint/2010/main" val="2875465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36F002D-DD39-4634-81F7-787D46773EDD}" type="slidenum">
              <a:rPr lang="en-US" smtClean="0"/>
              <a:t>2</a:t>
            </a:fld>
            <a:endParaRPr lang="en-US"/>
          </a:p>
        </p:txBody>
      </p:sp>
    </p:spTree>
    <p:extLst>
      <p:ext uri="{BB962C8B-B14F-4D97-AF65-F5344CB8AC3E}">
        <p14:creationId xmlns:p14="http://schemas.microsoft.com/office/powerpoint/2010/main" val="1501958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D5C6D"/>
                </a:solidFill>
                <a:effectLst/>
                <a:latin typeface="Nunito Sans" panose="020B0604020202020204" pitchFamily="2" charset="0"/>
              </a:rPr>
              <a:t>Erythema </a:t>
            </a:r>
            <a:r>
              <a:rPr lang="en-US" b="0" i="0" dirty="0" err="1">
                <a:solidFill>
                  <a:srgbClr val="4D5C6D"/>
                </a:solidFill>
                <a:effectLst/>
                <a:latin typeface="Nunito Sans" panose="020B0604020202020204" pitchFamily="2" charset="0"/>
              </a:rPr>
              <a:t>toxicum</a:t>
            </a:r>
            <a:r>
              <a:rPr lang="en-US" b="0" i="0" dirty="0">
                <a:solidFill>
                  <a:srgbClr val="4D5C6D"/>
                </a:solidFill>
                <a:effectLst/>
                <a:latin typeface="Nunito Sans" panose="020B0604020202020204" pitchFamily="2" charset="0"/>
              </a:rPr>
              <a:t> occurs in 50% of newborns and is a benign, asymptomatic, self-limiting skin eruption of unknown etiology and generally presents during the first week of life. </a:t>
            </a:r>
          </a:p>
          <a:p>
            <a:pPr algn="l"/>
            <a:r>
              <a:rPr lang="en-US" b="0" i="0" dirty="0">
                <a:solidFill>
                  <a:srgbClr val="4D5C6D"/>
                </a:solidFill>
                <a:effectLst/>
                <a:latin typeface="Nunito Sans" panose="020B0604020202020204" pitchFamily="2" charset="0"/>
              </a:rPr>
              <a:t>The rash appears as combinations of macules, papules and pustules surrounded by erythema. It usually begins on the face, spreading to the chest, trunk and limbs with occasional scrotal involvement sparing palms and soles. The rash waxes and wanes, but all lesions have usually disappeared within 7-14 days. Secondary infection of the lesions is highly unusual.</a:t>
            </a:r>
          </a:p>
          <a:p>
            <a:pPr algn="l"/>
            <a:r>
              <a:rPr lang="en-US" b="0" i="0" dirty="0">
                <a:solidFill>
                  <a:srgbClr val="4D5C6D"/>
                </a:solidFill>
                <a:effectLst/>
                <a:latin typeface="Nunito Sans" panose="020B0604020202020204" pitchFamily="2" charset="0"/>
              </a:rPr>
              <a:t>No treatment is required. Provide reassurance. </a:t>
            </a:r>
          </a:p>
          <a:p>
            <a:pPr algn="l"/>
            <a:r>
              <a:rPr lang="en-US" b="0" i="0" u="none" strike="noStrike" dirty="0">
                <a:solidFill>
                  <a:srgbClr val="E54231"/>
                </a:solidFill>
                <a:effectLst/>
                <a:latin typeface="Nunito Sans" pitchFamily="2" charset="0"/>
                <a:hlinkClick r:id="rId3"/>
              </a:rPr>
              <a:t>https://dermnetnz.org/topics/toxic-erythema-of-the-newborn/</a:t>
            </a:r>
            <a:endParaRPr lang="en-US" b="0" i="0" dirty="0">
              <a:solidFill>
                <a:srgbClr val="4D5C6D"/>
              </a:solidFill>
              <a:effectLst/>
              <a:latin typeface="Nunito Sans" pitchFamily="2" charset="0"/>
            </a:endParaRPr>
          </a:p>
          <a:p>
            <a:pPr algn="l"/>
            <a:r>
              <a:rPr lang="en-US" b="0" i="0" dirty="0">
                <a:solidFill>
                  <a:srgbClr val="4D5C6D"/>
                </a:solidFill>
                <a:effectLst/>
                <a:latin typeface="Nunito Sans" pitchFamily="2" charset="0"/>
              </a:rPr>
              <a:t>Parmar, T. Neonatal dermatology – the benign conditions, Don’t Forget the Bubbles, 2016. Available at:</a:t>
            </a:r>
          </a:p>
          <a:p>
            <a:pPr algn="l"/>
            <a:r>
              <a:rPr lang="en-US" b="0" i="0" u="none" strike="noStrike" dirty="0">
                <a:solidFill>
                  <a:srgbClr val="E54231"/>
                </a:solidFill>
                <a:effectLst/>
                <a:latin typeface="Nunito Sans" pitchFamily="2" charset="0"/>
                <a:hlinkClick r:id="rId4"/>
              </a:rPr>
              <a:t>https://doi.org/10.31440/DFTB.8168</a:t>
            </a:r>
            <a:endParaRPr lang="en-US" b="0" i="0" dirty="0">
              <a:solidFill>
                <a:srgbClr val="4D5C6D"/>
              </a:solidFill>
              <a:effectLst/>
              <a:latin typeface="Nunito Sans" pitchFamily="2" charset="0"/>
            </a:endParaRPr>
          </a:p>
          <a:p>
            <a:pPr algn="l"/>
            <a:r>
              <a:rPr lang="en-US" b="0" i="0" dirty="0">
                <a:solidFill>
                  <a:srgbClr val="4D5C6D"/>
                </a:solidFill>
                <a:effectLst/>
                <a:latin typeface="Nunito Sans" pitchFamily="2" charset="0"/>
              </a:rPr>
              <a:t>Roques E, Ward R, Mendez MD. Erythema </a:t>
            </a:r>
            <a:r>
              <a:rPr lang="en-US" b="0" i="0" dirty="0" err="1">
                <a:solidFill>
                  <a:srgbClr val="4D5C6D"/>
                </a:solidFill>
                <a:effectLst/>
                <a:latin typeface="Nunito Sans" pitchFamily="2" charset="0"/>
              </a:rPr>
              <a:t>Toxicum</a:t>
            </a:r>
            <a:r>
              <a:rPr lang="en-US" b="0" i="0" dirty="0">
                <a:solidFill>
                  <a:srgbClr val="4D5C6D"/>
                </a:solidFill>
                <a:effectLst/>
                <a:latin typeface="Nunito Sans" pitchFamily="2" charset="0"/>
              </a:rPr>
              <a:t>. [Updated 2020 Jul 24]. In: </a:t>
            </a:r>
            <a:r>
              <a:rPr lang="en-US" b="0" i="0" dirty="0" err="1">
                <a:solidFill>
                  <a:srgbClr val="4D5C6D"/>
                </a:solidFill>
                <a:effectLst/>
                <a:latin typeface="Nunito Sans" pitchFamily="2" charset="0"/>
              </a:rPr>
              <a:t>StatPearls</a:t>
            </a:r>
            <a:r>
              <a:rPr lang="en-US" b="0" i="0" dirty="0">
                <a:solidFill>
                  <a:srgbClr val="4D5C6D"/>
                </a:solidFill>
                <a:effectLst/>
                <a:latin typeface="Nunito Sans" pitchFamily="2" charset="0"/>
              </a:rPr>
              <a:t> [Internet]. Treasure Island (FL): </a:t>
            </a:r>
            <a:r>
              <a:rPr lang="en-US" b="0" i="0" dirty="0" err="1">
                <a:solidFill>
                  <a:srgbClr val="4D5C6D"/>
                </a:solidFill>
                <a:effectLst/>
                <a:latin typeface="Nunito Sans" pitchFamily="2" charset="0"/>
              </a:rPr>
              <a:t>StatPearls</a:t>
            </a:r>
            <a:r>
              <a:rPr lang="en-US" b="0" i="0" dirty="0">
                <a:solidFill>
                  <a:srgbClr val="4D5C6D"/>
                </a:solidFill>
                <a:effectLst/>
                <a:latin typeface="Nunito Sans" pitchFamily="2" charset="0"/>
              </a:rPr>
              <a:t> Publishing; 2020 Jan-. Available from: </a:t>
            </a:r>
            <a:r>
              <a:rPr lang="en-US" b="0" i="0" u="none" strike="noStrike" dirty="0">
                <a:solidFill>
                  <a:srgbClr val="E54231"/>
                </a:solidFill>
                <a:effectLst/>
                <a:latin typeface="Nunito Sans" pitchFamily="2" charset="0"/>
                <a:hlinkClick r:id="rId5"/>
              </a:rPr>
              <a:t>https://www.ncbi.nlm.nih.gov/books/NBK470222/</a:t>
            </a:r>
            <a:endParaRPr lang="en-US" b="0" i="0" dirty="0">
              <a:solidFill>
                <a:srgbClr val="4D5C6D"/>
              </a:solidFill>
              <a:effectLst/>
              <a:latin typeface="Nunito Sans" pitchFamily="2" charset="0"/>
            </a:endParaRPr>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20</a:t>
            </a:fld>
            <a:endParaRPr lang="en-US"/>
          </a:p>
        </p:txBody>
      </p:sp>
    </p:spTree>
    <p:extLst>
      <p:ext uri="{BB962C8B-B14F-4D97-AF65-F5344CB8AC3E}">
        <p14:creationId xmlns:p14="http://schemas.microsoft.com/office/powerpoint/2010/main" val="314144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Flat white macules</a:t>
            </a:r>
          </a:p>
        </p:txBody>
      </p:sp>
      <p:sp>
        <p:nvSpPr>
          <p:cNvPr id="4" name="Slide Number Placeholder 3"/>
          <p:cNvSpPr>
            <a:spLocks noGrp="1"/>
          </p:cNvSpPr>
          <p:nvPr>
            <p:ph type="sldNum" sz="quarter" idx="10"/>
          </p:nvPr>
        </p:nvSpPr>
        <p:spPr/>
        <p:txBody>
          <a:bodyPr/>
          <a:lstStyle/>
          <a:p>
            <a:fld id="{EE673D54-7D19-4469-AB28-68AFF255E004}" type="slidenum">
              <a:rPr lang="en-US" smtClean="0"/>
              <a:pPr/>
              <a:t>21</a:t>
            </a:fld>
            <a:endParaRPr lang="en-US"/>
          </a:p>
        </p:txBody>
      </p:sp>
    </p:spTree>
    <p:extLst>
      <p:ext uri="{BB962C8B-B14F-4D97-AF65-F5344CB8AC3E}">
        <p14:creationId xmlns:p14="http://schemas.microsoft.com/office/powerpoint/2010/main" val="1931377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D5C6D"/>
                </a:solidFill>
                <a:effectLst/>
                <a:latin typeface="Nunito Sans" pitchFamily="2" charset="0"/>
              </a:rPr>
              <a:t>Miliaria is caused by blockage and/or inflammation of eccrine sweat glands.</a:t>
            </a:r>
            <a:endParaRPr lang="en-US" b="0" i="0" u="none" strike="noStrike" dirty="0">
              <a:solidFill>
                <a:srgbClr val="E54231"/>
              </a:solidFill>
              <a:effectLst/>
              <a:latin typeface="Nunito Sans" pitchFamily="2" charset="0"/>
              <a:hlinkClick r:id="rId3"/>
            </a:endParaRPr>
          </a:p>
          <a:p>
            <a:pPr algn="l"/>
            <a:endParaRPr lang="en-US" b="0" i="0" u="none" strike="noStrike" dirty="0">
              <a:solidFill>
                <a:srgbClr val="E54231"/>
              </a:solidFill>
              <a:effectLst/>
              <a:latin typeface="Nunito Sans" pitchFamily="2" charset="0"/>
              <a:hlinkClick r:id="rId3"/>
            </a:endParaRPr>
          </a:p>
          <a:p>
            <a:pPr algn="l"/>
            <a:endParaRPr lang="en-US" b="0" i="0" u="none" strike="noStrike" dirty="0">
              <a:solidFill>
                <a:srgbClr val="E54231"/>
              </a:solidFill>
              <a:effectLst/>
              <a:latin typeface="Nunito Sans" pitchFamily="2" charset="0"/>
              <a:hlinkClick r:id="rId3"/>
            </a:endParaRPr>
          </a:p>
          <a:p>
            <a:pPr algn="l"/>
            <a:r>
              <a:rPr lang="en-US" b="0" i="0" u="none" strike="noStrike" dirty="0">
                <a:solidFill>
                  <a:srgbClr val="E54231"/>
                </a:solidFill>
                <a:effectLst/>
                <a:latin typeface="Nunito Sans" pitchFamily="2" charset="0"/>
                <a:hlinkClick r:id="rId3"/>
              </a:rPr>
              <a:t>https://dermnetnz.org/topics/miliaria/</a:t>
            </a:r>
            <a:endParaRPr lang="en-US" b="0" i="0" dirty="0">
              <a:solidFill>
                <a:srgbClr val="4D5C6D"/>
              </a:solidFill>
              <a:effectLst/>
              <a:latin typeface="Nunito Sans" pitchFamily="2" charset="0"/>
            </a:endParaRPr>
          </a:p>
          <a:p>
            <a:pPr algn="l"/>
            <a:r>
              <a:rPr lang="en-US" b="0" i="0" u="none" strike="noStrike" dirty="0">
                <a:solidFill>
                  <a:srgbClr val="E54231"/>
                </a:solidFill>
                <a:effectLst/>
                <a:latin typeface="Nunito Sans" pitchFamily="2" charset="0"/>
                <a:hlinkClick r:id="rId4"/>
              </a:rPr>
              <a:t>https://www.aafp.org/afp/2008/0101/p47.html#:~:text=Both%20milia%20and%20miliaria%20result,the%20first%20month%20of%20life.</a:t>
            </a:r>
            <a:endParaRPr lang="en-US" b="0" i="0" dirty="0">
              <a:solidFill>
                <a:srgbClr val="4D5C6D"/>
              </a:solidFill>
              <a:effectLst/>
              <a:latin typeface="Nunito Sans" pitchFamily="2" charset="0"/>
            </a:endParaRPr>
          </a:p>
          <a:p>
            <a:endParaRPr lang="en-US" dirty="0"/>
          </a:p>
        </p:txBody>
      </p:sp>
      <p:sp>
        <p:nvSpPr>
          <p:cNvPr id="4" name="Slide Number Placeholder 3"/>
          <p:cNvSpPr>
            <a:spLocks noGrp="1"/>
          </p:cNvSpPr>
          <p:nvPr>
            <p:ph type="sldNum" sz="quarter" idx="5"/>
          </p:nvPr>
        </p:nvSpPr>
        <p:spPr/>
        <p:txBody>
          <a:bodyPr/>
          <a:lstStyle/>
          <a:p>
            <a:fld id="{D36F002D-DD39-4634-81F7-787D46773EDD}" type="slidenum">
              <a:rPr lang="en-US" smtClean="0"/>
              <a:t>22</a:t>
            </a:fld>
            <a:endParaRPr lang="en-US"/>
          </a:p>
        </p:txBody>
      </p:sp>
    </p:spTree>
    <p:extLst>
      <p:ext uri="{BB962C8B-B14F-4D97-AF65-F5344CB8AC3E}">
        <p14:creationId xmlns:p14="http://schemas.microsoft.com/office/powerpoint/2010/main" val="4209294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from the obstruction of sweat glands in deeper layer of epidermis</a:t>
            </a:r>
          </a:p>
          <a:p>
            <a:r>
              <a:rPr lang="en-US" dirty="0" err="1"/>
              <a:t>Milaria</a:t>
            </a:r>
            <a:r>
              <a:rPr lang="en-US" dirty="0"/>
              <a:t> Rubra – discrete</a:t>
            </a:r>
            <a:r>
              <a:rPr lang="en-US" baseline="0" dirty="0"/>
              <a:t> erythematous papules and </a:t>
            </a:r>
            <a:r>
              <a:rPr lang="en-US" baseline="0" dirty="0" err="1"/>
              <a:t>papulovesicles</a:t>
            </a:r>
            <a:endParaRPr lang="en-US" baseline="0" dirty="0"/>
          </a:p>
          <a:p>
            <a:r>
              <a:rPr lang="en-US" baseline="0" dirty="0"/>
              <a:t>Forehead, upper trunk, </a:t>
            </a:r>
          </a:p>
          <a:p>
            <a:r>
              <a:rPr lang="en-US" baseline="0" dirty="0"/>
              <a:t>Often heat/humidity related, though can result from products (</a:t>
            </a:r>
            <a:r>
              <a:rPr lang="en-US" baseline="0" dirty="0" err="1"/>
              <a:t>ie</a:t>
            </a:r>
            <a:r>
              <a:rPr lang="en-US" baseline="0" dirty="0"/>
              <a:t> scented soaps/shampoos)</a:t>
            </a:r>
          </a:p>
          <a:p>
            <a:endParaRPr lang="en-US" dirty="0"/>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23</a:t>
            </a:fld>
            <a:endParaRPr lang="en-US"/>
          </a:p>
        </p:txBody>
      </p:sp>
    </p:spTree>
    <p:extLst>
      <p:ext uri="{BB962C8B-B14F-4D97-AF65-F5344CB8AC3E}">
        <p14:creationId xmlns:p14="http://schemas.microsoft.com/office/powerpoint/2010/main" val="3391443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4D5C6D"/>
                </a:solidFill>
                <a:effectLst/>
                <a:latin typeface="Nunito Sans" pitchFamily="2" charset="0"/>
              </a:rPr>
              <a:t>Miliara</a:t>
            </a:r>
            <a:r>
              <a:rPr lang="en-US" b="0" i="0" dirty="0">
                <a:solidFill>
                  <a:srgbClr val="4D5C6D"/>
                </a:solidFill>
                <a:effectLst/>
                <a:latin typeface="Nunito Sans" pitchFamily="2" charset="0"/>
              </a:rPr>
              <a:t> </a:t>
            </a:r>
            <a:r>
              <a:rPr lang="en-US" b="0" i="0" dirty="0" err="1">
                <a:solidFill>
                  <a:srgbClr val="4D5C6D"/>
                </a:solidFill>
                <a:effectLst/>
                <a:latin typeface="Nunito Sans" pitchFamily="2" charset="0"/>
              </a:rPr>
              <a:t>crystallina</a:t>
            </a:r>
            <a:r>
              <a:rPr lang="en-US" b="0" i="0" dirty="0">
                <a:solidFill>
                  <a:srgbClr val="4D5C6D"/>
                </a:solidFill>
                <a:effectLst/>
                <a:latin typeface="Nunito Sans" pitchFamily="2" charset="0"/>
              </a:rPr>
              <a:t> has 1-2 mm superficial blisters that easily break, without inflammation or erythema, usually seen on the head, neck and upper trunk in neonates.</a:t>
            </a:r>
          </a:p>
          <a:p>
            <a:r>
              <a:rPr lang="en-US" b="0" i="0" dirty="0">
                <a:solidFill>
                  <a:srgbClr val="4D5C6D"/>
                </a:solidFill>
                <a:effectLst/>
                <a:latin typeface="Nunito Sans" pitchFamily="2" charset="0"/>
              </a:rPr>
              <a:t> It is typically due to immature sweat ducts in a neonate, can also be from hot and humid environments</a:t>
            </a:r>
          </a:p>
          <a:p>
            <a:endParaRPr lang="en-US" b="0" i="0" dirty="0">
              <a:solidFill>
                <a:srgbClr val="4D5C6D"/>
              </a:solidFill>
              <a:effectLst/>
              <a:latin typeface="Nunito Sans" pitchFamily="2" charset="0"/>
            </a:endParaRPr>
          </a:p>
          <a:p>
            <a:pPr algn="l"/>
            <a:r>
              <a:rPr lang="en-US" b="0" i="0" u="none" strike="noStrike" dirty="0">
                <a:solidFill>
                  <a:srgbClr val="E54231"/>
                </a:solidFill>
                <a:effectLst/>
                <a:latin typeface="Nunito Sans" pitchFamily="2" charset="0"/>
                <a:hlinkClick r:id="rId3"/>
              </a:rPr>
              <a:t>https://dermnetnz.org/topics/miliaria/</a:t>
            </a:r>
            <a:endParaRPr lang="en-US" b="0" i="0" dirty="0">
              <a:solidFill>
                <a:srgbClr val="4D5C6D"/>
              </a:solidFill>
              <a:effectLst/>
              <a:latin typeface="Nunito Sans" pitchFamily="2" charset="0"/>
            </a:endParaRPr>
          </a:p>
          <a:p>
            <a:pPr algn="l"/>
            <a:r>
              <a:rPr lang="en-US" b="0" i="0" u="none" strike="noStrike" dirty="0">
                <a:solidFill>
                  <a:srgbClr val="E54231"/>
                </a:solidFill>
                <a:effectLst/>
                <a:latin typeface="Nunito Sans" pitchFamily="2" charset="0"/>
                <a:hlinkClick r:id="rId4"/>
              </a:rPr>
              <a:t>https://www.aafp.org/afp/2008/0101/p47.html#:~:text=Both%20milia%20and%20miliaria%20result,the%20first%20month%20of%20life.</a:t>
            </a:r>
            <a:endParaRPr lang="en-US" b="0" i="0" dirty="0">
              <a:solidFill>
                <a:srgbClr val="4D5C6D"/>
              </a:solidFill>
              <a:effectLst/>
              <a:latin typeface="Nunito Sans" pitchFamily="2" charset="0"/>
            </a:endParaRPr>
          </a:p>
          <a:p>
            <a:endParaRPr lang="en-US" dirty="0"/>
          </a:p>
        </p:txBody>
      </p:sp>
      <p:sp>
        <p:nvSpPr>
          <p:cNvPr id="4" name="Slide Number Placeholder 3"/>
          <p:cNvSpPr>
            <a:spLocks noGrp="1"/>
          </p:cNvSpPr>
          <p:nvPr>
            <p:ph type="sldNum" sz="quarter" idx="5"/>
          </p:nvPr>
        </p:nvSpPr>
        <p:spPr/>
        <p:txBody>
          <a:bodyPr/>
          <a:lstStyle/>
          <a:p>
            <a:fld id="{D36F002D-DD39-4634-81F7-787D46773EDD}" type="slidenum">
              <a:rPr lang="en-US" smtClean="0"/>
              <a:t>24</a:t>
            </a:fld>
            <a:endParaRPr lang="en-US"/>
          </a:p>
        </p:txBody>
      </p:sp>
    </p:spTree>
    <p:extLst>
      <p:ext uri="{BB962C8B-B14F-4D97-AF65-F5344CB8AC3E}">
        <p14:creationId xmlns:p14="http://schemas.microsoft.com/office/powerpoint/2010/main" val="1684698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Transient </a:t>
            </a:r>
            <a:r>
              <a:rPr lang="en-US" dirty="0" err="1"/>
              <a:t>pustular</a:t>
            </a:r>
            <a:r>
              <a:rPr lang="en-US" dirty="0"/>
              <a:t> </a:t>
            </a:r>
            <a:r>
              <a:rPr lang="en-US" dirty="0" err="1"/>
              <a:t>melanosis</a:t>
            </a:r>
            <a:r>
              <a:rPr lang="en-US" dirty="0"/>
              <a:t> of newborn</a:t>
            </a:r>
          </a:p>
          <a:p>
            <a:r>
              <a:rPr lang="en-US" dirty="0"/>
              <a:t>Pustules which rupture, followed by </a:t>
            </a:r>
            <a:r>
              <a:rPr lang="en-US" dirty="0" err="1"/>
              <a:t>collarette</a:t>
            </a:r>
            <a:r>
              <a:rPr lang="en-US" dirty="0"/>
              <a:t> of scale, then </a:t>
            </a:r>
            <a:r>
              <a:rPr lang="en-US" dirty="0" err="1"/>
              <a:t>hyperpigmented</a:t>
            </a:r>
            <a:r>
              <a:rPr lang="en-US" dirty="0"/>
              <a:t> macule</a:t>
            </a:r>
          </a:p>
          <a:p>
            <a:r>
              <a:rPr lang="en-US" dirty="0"/>
              <a:t>May see all stages on the baby simultaneously </a:t>
            </a:r>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25</a:t>
            </a:fld>
            <a:endParaRPr lang="en-US"/>
          </a:p>
        </p:txBody>
      </p:sp>
    </p:spTree>
    <p:extLst>
      <p:ext uri="{BB962C8B-B14F-4D97-AF65-F5344CB8AC3E}">
        <p14:creationId xmlns:p14="http://schemas.microsoft.com/office/powerpoint/2010/main" val="1139791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body petechiae is worrisome </a:t>
            </a:r>
          </a:p>
        </p:txBody>
      </p:sp>
      <p:sp>
        <p:nvSpPr>
          <p:cNvPr id="4" name="Slide Number Placeholder 3"/>
          <p:cNvSpPr>
            <a:spLocks noGrp="1"/>
          </p:cNvSpPr>
          <p:nvPr>
            <p:ph type="sldNum" sz="quarter" idx="10"/>
          </p:nvPr>
        </p:nvSpPr>
        <p:spPr/>
        <p:txBody>
          <a:bodyPr/>
          <a:lstStyle/>
          <a:p>
            <a:fld id="{EE673D54-7D19-4469-AB28-68AFF255E004}" type="slidenum">
              <a:rPr lang="en-US" smtClean="0"/>
              <a:pPr/>
              <a:t>26</a:t>
            </a:fld>
            <a:endParaRPr lang="en-US"/>
          </a:p>
        </p:txBody>
      </p:sp>
    </p:spTree>
    <p:extLst>
      <p:ext uri="{BB962C8B-B14F-4D97-AF65-F5344CB8AC3E}">
        <p14:creationId xmlns:p14="http://schemas.microsoft.com/office/powerpoint/2010/main" val="389199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dirty="0"/>
              <a:t>Acne </a:t>
            </a:r>
            <a:r>
              <a:rPr lang="en-US" dirty="0" err="1"/>
              <a:t>neonatorum</a:t>
            </a:r>
            <a:endParaRPr lang="en-US" dirty="0"/>
          </a:p>
          <a:p>
            <a:pPr lvl="1" eaLnBrk="1" hangingPunct="1">
              <a:lnSpc>
                <a:spcPct val="90000"/>
              </a:lnSpc>
            </a:pPr>
            <a:r>
              <a:rPr lang="en-US" dirty="0"/>
              <a:t>Onset three weeks, mean duration 4 months</a:t>
            </a:r>
          </a:p>
          <a:p>
            <a:pPr lvl="1" eaLnBrk="1" hangingPunct="1">
              <a:lnSpc>
                <a:spcPct val="90000"/>
              </a:lnSpc>
            </a:pPr>
            <a:r>
              <a:rPr lang="en-US" sz="3000" dirty="0"/>
              <a:t>Rarely use treatments, unscented products (to not irritate)</a:t>
            </a:r>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27</a:t>
            </a:fld>
            <a:endParaRPr lang="en-US"/>
          </a:p>
        </p:txBody>
      </p:sp>
    </p:spTree>
    <p:extLst>
      <p:ext uri="{BB962C8B-B14F-4D97-AF65-F5344CB8AC3E}">
        <p14:creationId xmlns:p14="http://schemas.microsoft.com/office/powerpoint/2010/main" val="1087813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Birthmarks</a:t>
            </a:r>
          </a:p>
        </p:txBody>
      </p:sp>
      <p:sp>
        <p:nvSpPr>
          <p:cNvPr id="4" name="Slide Number Placeholder 3"/>
          <p:cNvSpPr>
            <a:spLocks noGrp="1"/>
          </p:cNvSpPr>
          <p:nvPr>
            <p:ph type="sldNum" sz="quarter" idx="10"/>
          </p:nvPr>
        </p:nvSpPr>
        <p:spPr/>
        <p:txBody>
          <a:bodyPr/>
          <a:lstStyle/>
          <a:p>
            <a:fld id="{EE673D54-7D19-4469-AB28-68AFF255E004}" type="slidenum">
              <a:rPr lang="en-US" smtClean="0"/>
              <a:pPr/>
              <a:t>28</a:t>
            </a:fld>
            <a:endParaRPr lang="en-US"/>
          </a:p>
        </p:txBody>
      </p:sp>
    </p:spTree>
    <p:extLst>
      <p:ext uri="{BB962C8B-B14F-4D97-AF65-F5344CB8AC3E}">
        <p14:creationId xmlns:p14="http://schemas.microsoft.com/office/powerpoint/2010/main" val="2954067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Stork bite (nevus simplex)</a:t>
            </a:r>
          </a:p>
          <a:p>
            <a:r>
              <a:rPr lang="en-US" dirty="0"/>
              <a:t>Very common at nape of neck, especially in fair-skinned baby</a:t>
            </a:r>
          </a:p>
        </p:txBody>
      </p:sp>
      <p:sp>
        <p:nvSpPr>
          <p:cNvPr id="4" name="Slide Number Placeholder 3"/>
          <p:cNvSpPr>
            <a:spLocks noGrp="1"/>
          </p:cNvSpPr>
          <p:nvPr>
            <p:ph type="sldNum" sz="quarter" idx="10"/>
          </p:nvPr>
        </p:nvSpPr>
        <p:spPr/>
        <p:txBody>
          <a:bodyPr/>
          <a:lstStyle/>
          <a:p>
            <a:fld id="{EE673D54-7D19-4469-AB28-68AFF255E004}" type="slidenum">
              <a:rPr lang="en-US" smtClean="0"/>
              <a:pPr/>
              <a:t>29</a:t>
            </a:fld>
            <a:endParaRPr lang="en-US"/>
          </a:p>
        </p:txBody>
      </p:sp>
    </p:spTree>
    <p:extLst>
      <p:ext uri="{BB962C8B-B14F-4D97-AF65-F5344CB8AC3E}">
        <p14:creationId xmlns:p14="http://schemas.microsoft.com/office/powerpoint/2010/main" val="70181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Before a well newborn is examined, the mother's medical history should be reviewed to identify issues that could affect the care or prognosis of the newborn. </a:t>
            </a:r>
          </a:p>
          <a:p>
            <a:endParaRPr lang="en-US" dirty="0"/>
          </a:p>
          <a:p>
            <a:r>
              <a:rPr lang="en-US" dirty="0"/>
              <a:t>Within hospital/birth center</a:t>
            </a:r>
            <a:r>
              <a:rPr lang="en-US" baseline="0" dirty="0"/>
              <a:t> – comprehensive history/physical necessary   </a:t>
            </a:r>
          </a:p>
          <a:p>
            <a:endParaRPr lang="en-US" dirty="0"/>
          </a:p>
          <a:p>
            <a:r>
              <a:rPr lang="en-US" dirty="0"/>
              <a:t>2 patients, 1 history essentially</a:t>
            </a:r>
          </a:p>
          <a:p>
            <a:r>
              <a:rPr lang="en-US" dirty="0"/>
              <a:t>Prior pregnancies</a:t>
            </a:r>
            <a:r>
              <a:rPr lang="en-US" baseline="0" dirty="0"/>
              <a:t> may impact this baby</a:t>
            </a:r>
          </a:p>
          <a:p>
            <a:r>
              <a:rPr lang="en-US" baseline="0" dirty="0"/>
              <a:t>Current pregnancy – any findings from US or others that might impact baby</a:t>
            </a:r>
          </a:p>
          <a:p>
            <a:r>
              <a:rPr lang="en-US" baseline="0" dirty="0"/>
              <a:t>What about L&amp;D that might affect baby</a:t>
            </a:r>
          </a:p>
          <a:p>
            <a:endParaRPr lang="en-US" baseline="0"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3</a:t>
            </a:fld>
            <a:endParaRPr lang="en-US"/>
          </a:p>
        </p:txBody>
      </p:sp>
    </p:spTree>
    <p:extLst>
      <p:ext uri="{BB962C8B-B14F-4D97-AF65-F5344CB8AC3E}">
        <p14:creationId xmlns:p14="http://schemas.microsoft.com/office/powerpoint/2010/main" val="1977816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common – v-shaped lesion to forehead, eyelids, sometimes </a:t>
            </a:r>
            <a:r>
              <a:rPr lang="en-US" dirty="0" err="1"/>
              <a:t>btwn</a:t>
            </a:r>
            <a:r>
              <a:rPr lang="en-US" dirty="0"/>
              <a:t> nose and mouth too</a:t>
            </a:r>
          </a:p>
          <a:p>
            <a:endParaRPr lang="en-US" dirty="0"/>
          </a:p>
          <a:p>
            <a:r>
              <a:rPr lang="en-US" dirty="0"/>
              <a:t>When will it resolve?  Usually fade</a:t>
            </a:r>
            <a:r>
              <a:rPr lang="en-US" baseline="0" dirty="0"/>
              <a:t> over a few years</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30</a:t>
            </a:fld>
            <a:endParaRPr lang="en-US"/>
          </a:p>
        </p:txBody>
      </p:sp>
    </p:spTree>
    <p:extLst>
      <p:ext uri="{BB962C8B-B14F-4D97-AF65-F5344CB8AC3E}">
        <p14:creationId xmlns:p14="http://schemas.microsoft.com/office/powerpoint/2010/main" val="2335777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port-wine stain</a:t>
            </a:r>
          </a:p>
          <a:p>
            <a:r>
              <a:rPr lang="en-US" dirty="0"/>
              <a:t>Darker, more extensive,</a:t>
            </a:r>
            <a:r>
              <a:rPr lang="en-US" baseline="0" dirty="0"/>
              <a:t> redness may deepen vs resolve</a:t>
            </a:r>
          </a:p>
          <a:p>
            <a:r>
              <a:rPr lang="en-US" baseline="0" dirty="0"/>
              <a:t>Location can be associated with particular conditions (ex </a:t>
            </a:r>
            <a:r>
              <a:rPr lang="en-US" baseline="0" dirty="0" err="1"/>
              <a:t>sturge</a:t>
            </a:r>
            <a:r>
              <a:rPr lang="en-US" baseline="0" dirty="0"/>
              <a:t> </a:t>
            </a:r>
            <a:r>
              <a:rPr lang="en-US" baseline="0" dirty="0" err="1"/>
              <a:t>webber</a:t>
            </a:r>
            <a:r>
              <a:rPr lang="en-US" baseline="0" dirty="0"/>
              <a:t> – port wine around eye)</a:t>
            </a:r>
          </a:p>
          <a:p>
            <a:endParaRPr lang="en-US" baseline="0" dirty="0"/>
          </a:p>
          <a:p>
            <a:r>
              <a:rPr lang="en-US" baseline="0" dirty="0"/>
              <a:t>This finding would need referral</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31</a:t>
            </a:fld>
            <a:endParaRPr lang="en-US"/>
          </a:p>
        </p:txBody>
      </p:sp>
    </p:spTree>
    <p:extLst>
      <p:ext uri="{BB962C8B-B14F-4D97-AF65-F5344CB8AC3E}">
        <p14:creationId xmlns:p14="http://schemas.microsoft.com/office/powerpoint/2010/main" val="1297516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 wine stain again – sacral and legs</a:t>
            </a:r>
          </a:p>
        </p:txBody>
      </p:sp>
      <p:sp>
        <p:nvSpPr>
          <p:cNvPr id="4" name="Slide Number Placeholder 3"/>
          <p:cNvSpPr>
            <a:spLocks noGrp="1"/>
          </p:cNvSpPr>
          <p:nvPr>
            <p:ph type="sldNum" sz="quarter" idx="10"/>
          </p:nvPr>
        </p:nvSpPr>
        <p:spPr/>
        <p:txBody>
          <a:bodyPr/>
          <a:lstStyle/>
          <a:p>
            <a:fld id="{EE673D54-7D19-4469-AB28-68AFF255E004}" type="slidenum">
              <a:rPr lang="en-US" smtClean="0"/>
              <a:pPr/>
              <a:t>32</a:t>
            </a:fld>
            <a:endParaRPr lang="en-US"/>
          </a:p>
        </p:txBody>
      </p:sp>
    </p:spTree>
    <p:extLst>
      <p:ext uri="{BB962C8B-B14F-4D97-AF65-F5344CB8AC3E}">
        <p14:creationId xmlns:p14="http://schemas.microsoft.com/office/powerpoint/2010/main" val="4069341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term – </a:t>
            </a:r>
            <a:r>
              <a:rPr lang="en-US" dirty="0" err="1"/>
              <a:t>mongolian</a:t>
            </a:r>
            <a:r>
              <a:rPr lang="en-US" baseline="0" dirty="0"/>
              <a:t> spots </a:t>
            </a:r>
          </a:p>
          <a:p>
            <a:r>
              <a:rPr lang="en-US" baseline="0" dirty="0"/>
              <a:t>Most common – lumbar, sacral areas</a:t>
            </a:r>
          </a:p>
          <a:p>
            <a:r>
              <a:rPr lang="en-US" baseline="0" dirty="0"/>
              <a:t>Common – shoulders, backs of arms</a:t>
            </a:r>
          </a:p>
          <a:p>
            <a:pPr lvl="1" eaLnBrk="1" hangingPunct="1"/>
            <a:r>
              <a:rPr lang="en-US" dirty="0"/>
              <a:t>Lumbar, sacral back most common; less commonly on extremities</a:t>
            </a:r>
          </a:p>
          <a:p>
            <a:pPr lvl="1" eaLnBrk="1" hangingPunct="1"/>
            <a:r>
              <a:rPr lang="en-US" dirty="0"/>
              <a:t>May be mistaken for a bruise</a:t>
            </a:r>
          </a:p>
          <a:p>
            <a:pPr lvl="1" eaLnBrk="1" hangingPunct="1"/>
            <a:r>
              <a:rPr lang="en-US" dirty="0"/>
              <a:t>Is important to document these on your first exam </a:t>
            </a:r>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33</a:t>
            </a:fld>
            <a:endParaRPr lang="en-US"/>
          </a:p>
        </p:txBody>
      </p:sp>
    </p:spTree>
    <p:extLst>
      <p:ext uri="{BB962C8B-B14F-4D97-AF65-F5344CB8AC3E}">
        <p14:creationId xmlns:p14="http://schemas.microsoft.com/office/powerpoint/2010/main" val="319936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F002D-DD39-4634-81F7-787D46773EDD}" type="slidenum">
              <a:rPr lang="en-US" smtClean="0"/>
              <a:t>34</a:t>
            </a:fld>
            <a:endParaRPr lang="en-US"/>
          </a:p>
        </p:txBody>
      </p:sp>
    </p:spTree>
    <p:extLst>
      <p:ext uri="{BB962C8B-B14F-4D97-AF65-F5344CB8AC3E}">
        <p14:creationId xmlns:p14="http://schemas.microsoft.com/office/powerpoint/2010/main" val="1073299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 – many changes in first few hours</a:t>
            </a:r>
          </a:p>
          <a:p>
            <a:r>
              <a:rPr lang="en-US" dirty="0"/>
              <a:t>Head molding after birth </a:t>
            </a:r>
          </a:p>
          <a:p>
            <a:r>
              <a:rPr lang="en-US" dirty="0"/>
              <a:t>OFC</a:t>
            </a:r>
            <a:r>
              <a:rPr lang="en-US" baseline="0" dirty="0"/>
              <a:t> outside of range, consider hydrocephalus or microcephaly </a:t>
            </a:r>
          </a:p>
          <a:p>
            <a:endParaRPr lang="en-US" baseline="0" dirty="0"/>
          </a:p>
          <a:p>
            <a:r>
              <a:rPr lang="en-US" baseline="0" dirty="0" err="1"/>
              <a:t>Fontanelles</a:t>
            </a:r>
            <a:r>
              <a:rPr lang="en-US" baseline="0" dirty="0"/>
              <a:t> – soft spots</a:t>
            </a:r>
          </a:p>
          <a:p>
            <a:r>
              <a:rPr lang="en-US" baseline="0" dirty="0"/>
              <a:t>Intersection of coronal suture and sagittal sutures – if bulging/tense (rare), sit up and assess.  If normal upright – normal, otherwise refer</a:t>
            </a:r>
          </a:p>
          <a:p>
            <a:r>
              <a:rPr lang="en-US" baseline="0" dirty="0"/>
              <a:t>Posterior </a:t>
            </a:r>
            <a:r>
              <a:rPr lang="en-US" baseline="0" dirty="0" err="1"/>
              <a:t>fontanele</a:t>
            </a:r>
            <a:r>
              <a:rPr lang="en-US" baseline="0" dirty="0"/>
              <a:t> very small (may not be palpable) – </a:t>
            </a:r>
            <a:r>
              <a:rPr lang="en-US" baseline="0" dirty="0" err="1"/>
              <a:t>lamboid</a:t>
            </a:r>
            <a:r>
              <a:rPr lang="en-US" baseline="0" dirty="0"/>
              <a:t> sutures in back</a:t>
            </a:r>
          </a:p>
          <a:p>
            <a:endParaRPr lang="en-US" baseline="0" dirty="0"/>
          </a:p>
          <a:p>
            <a:r>
              <a:rPr lang="en-US" baseline="0" dirty="0"/>
              <a:t>Large ridge?  Overriding sutures - </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35</a:t>
            </a:fld>
            <a:endParaRPr lang="en-US"/>
          </a:p>
        </p:txBody>
      </p:sp>
    </p:spTree>
    <p:extLst>
      <p:ext uri="{BB962C8B-B14F-4D97-AF65-F5344CB8AC3E}">
        <p14:creationId xmlns:p14="http://schemas.microsoft.com/office/powerpoint/2010/main" val="126666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F002D-DD39-4634-81F7-787D46773EDD}" type="slidenum">
              <a:rPr lang="en-US" smtClean="0"/>
              <a:t>36</a:t>
            </a:fld>
            <a:endParaRPr lang="en-US"/>
          </a:p>
        </p:txBody>
      </p:sp>
    </p:spTree>
    <p:extLst>
      <p:ext uri="{BB962C8B-B14F-4D97-AF65-F5344CB8AC3E}">
        <p14:creationId xmlns:p14="http://schemas.microsoft.com/office/powerpoint/2010/main" val="2479709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F002D-DD39-4634-81F7-787D46773EDD}" type="slidenum">
              <a:rPr lang="en-US" smtClean="0"/>
              <a:t>37</a:t>
            </a:fld>
            <a:endParaRPr lang="en-US"/>
          </a:p>
        </p:txBody>
      </p:sp>
    </p:spTree>
    <p:extLst>
      <p:ext uri="{BB962C8B-B14F-4D97-AF65-F5344CB8AC3E}">
        <p14:creationId xmlns:p14="http://schemas.microsoft.com/office/powerpoint/2010/main" val="2070428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84733" lvl="1"/>
            <a:r>
              <a:rPr lang="en-US" sz="2900" dirty="0"/>
              <a:t>Can be due to pressure prenatally or during delivery, esp. if vacuum used</a:t>
            </a:r>
          </a:p>
          <a:p>
            <a:pPr marL="1184733" lvl="1"/>
            <a:r>
              <a:rPr lang="en-US" sz="2900" dirty="0"/>
              <a:t>Soft, puffy- like edema</a:t>
            </a:r>
          </a:p>
          <a:p>
            <a:pPr marL="1184733" lvl="1"/>
            <a:r>
              <a:rPr lang="en-US" sz="2900" b="1" dirty="0"/>
              <a:t>Crosses sutures can move across suture lines </a:t>
            </a:r>
          </a:p>
          <a:p>
            <a:pPr marL="1184733" lvl="1"/>
            <a:r>
              <a:rPr lang="en-US" sz="2900" dirty="0"/>
              <a:t>May be dependent, shifts with head position</a:t>
            </a:r>
          </a:p>
          <a:p>
            <a:pPr marL="1184733" lvl="1"/>
            <a:endParaRPr lang="en-US" dirty="0"/>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38</a:t>
            </a:fld>
            <a:endParaRPr lang="en-US"/>
          </a:p>
        </p:txBody>
      </p:sp>
    </p:spTree>
    <p:extLst>
      <p:ext uri="{BB962C8B-B14F-4D97-AF65-F5344CB8AC3E}">
        <p14:creationId xmlns:p14="http://schemas.microsoft.com/office/powerpoint/2010/main" val="3363630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eaLnBrk="1" hangingPunct="1"/>
            <a:r>
              <a:rPr lang="en-US" sz="2900" b="1" dirty="0"/>
              <a:t>Does not cross sutures</a:t>
            </a:r>
          </a:p>
          <a:p>
            <a:pPr lvl="2" eaLnBrk="1" hangingPunct="1"/>
            <a:r>
              <a:rPr lang="en-US" sz="2900" dirty="0"/>
              <a:t>Resolves over weeks</a:t>
            </a:r>
          </a:p>
          <a:p>
            <a:pPr lvl="2" eaLnBrk="1" hangingPunct="1"/>
            <a:r>
              <a:rPr lang="en-US" sz="2900" dirty="0"/>
              <a:t>May have 2 discrete </a:t>
            </a:r>
            <a:r>
              <a:rPr lang="en-US" sz="2900" dirty="0" err="1"/>
              <a:t>cephalhematomas</a:t>
            </a:r>
            <a:endParaRPr lang="en-US" sz="2900" dirty="0"/>
          </a:p>
          <a:p>
            <a:r>
              <a:rPr lang="en-US" dirty="0"/>
              <a:t>More taught </a:t>
            </a:r>
          </a:p>
        </p:txBody>
      </p:sp>
      <p:sp>
        <p:nvSpPr>
          <p:cNvPr id="4" name="Slide Number Placeholder 3"/>
          <p:cNvSpPr>
            <a:spLocks noGrp="1"/>
          </p:cNvSpPr>
          <p:nvPr>
            <p:ph type="sldNum" sz="quarter" idx="5"/>
          </p:nvPr>
        </p:nvSpPr>
        <p:spPr/>
        <p:txBody>
          <a:bodyPr/>
          <a:lstStyle/>
          <a:p>
            <a:fld id="{D36F002D-DD39-4634-81F7-787D46773EDD}" type="slidenum">
              <a:rPr lang="en-US" smtClean="0"/>
              <a:t>39</a:t>
            </a:fld>
            <a:endParaRPr lang="en-US"/>
          </a:p>
        </p:txBody>
      </p:sp>
    </p:spTree>
    <p:extLst>
      <p:ext uri="{BB962C8B-B14F-4D97-AF65-F5344CB8AC3E}">
        <p14:creationId xmlns:p14="http://schemas.microsoft.com/office/powerpoint/2010/main" val="707955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Health risks &gt;35 years, some prenatal diagnostic testing</a:t>
            </a:r>
          </a:p>
          <a:p>
            <a:r>
              <a:rPr lang="en-US" baseline="0" dirty="0"/>
              <a:t>Blood type – if parent is  O and baby A or B might lead to jaundice in baby</a:t>
            </a:r>
          </a:p>
          <a:p>
            <a:r>
              <a:rPr lang="en-US" baseline="0" dirty="0"/>
              <a:t>If Rh </a:t>
            </a:r>
            <a:r>
              <a:rPr lang="en-US" baseline="0" dirty="0" err="1"/>
              <a:t>neg</a:t>
            </a:r>
            <a:r>
              <a:rPr lang="en-US" baseline="0" dirty="0"/>
              <a:t> and has </a:t>
            </a:r>
            <a:r>
              <a:rPr lang="en-US" baseline="0" dirty="0" err="1"/>
              <a:t>rh</a:t>
            </a:r>
            <a:r>
              <a:rPr lang="en-US" baseline="0" dirty="0"/>
              <a:t> </a:t>
            </a:r>
            <a:r>
              <a:rPr lang="en-US" baseline="0" dirty="0" err="1"/>
              <a:t>pos</a:t>
            </a:r>
            <a:r>
              <a:rPr lang="en-US" baseline="0" dirty="0"/>
              <a:t> baby – without </a:t>
            </a:r>
            <a:r>
              <a:rPr lang="en-US" baseline="0" dirty="0" err="1"/>
              <a:t>rhogam</a:t>
            </a:r>
            <a:r>
              <a:rPr lang="en-US" baseline="0" dirty="0"/>
              <a:t> treatment, could be health risks for </a:t>
            </a:r>
            <a:r>
              <a:rPr lang="en-US" baseline="0" dirty="0" err="1"/>
              <a:t>rh</a:t>
            </a:r>
            <a:r>
              <a:rPr lang="en-US" baseline="0" dirty="0"/>
              <a:t> sensitivity</a:t>
            </a:r>
          </a:p>
          <a:p>
            <a:endParaRPr lang="en-US" baseline="0" dirty="0"/>
          </a:p>
          <a:p>
            <a:r>
              <a:rPr lang="en-US" baseline="0" dirty="0"/>
              <a:t>Health conditions</a:t>
            </a:r>
          </a:p>
          <a:p>
            <a:r>
              <a:rPr lang="en-US" baseline="0" dirty="0"/>
              <a:t>HTN may limit baby’s intrauterine growth</a:t>
            </a:r>
          </a:p>
          <a:p>
            <a:r>
              <a:rPr lang="en-US" baseline="0" dirty="0"/>
              <a:t>Cardiac </a:t>
            </a:r>
            <a:r>
              <a:rPr lang="en-US" baseline="0" dirty="0" err="1"/>
              <a:t>dz</a:t>
            </a:r>
            <a:r>
              <a:rPr lang="en-US" baseline="0" dirty="0"/>
              <a:t> – </a:t>
            </a:r>
            <a:r>
              <a:rPr lang="en-US" baseline="0" dirty="0" err="1"/>
              <a:t>herediatry</a:t>
            </a:r>
            <a:r>
              <a:rPr lang="en-US" baseline="0" dirty="0"/>
              <a:t> factors, </a:t>
            </a:r>
            <a:r>
              <a:rPr lang="en-US" baseline="0" dirty="0" err="1"/>
              <a:t>amy</a:t>
            </a:r>
            <a:r>
              <a:rPr lang="en-US" baseline="0" dirty="0"/>
              <a:t> affect </a:t>
            </a:r>
            <a:r>
              <a:rPr lang="en-US" baseline="0" dirty="0" err="1"/>
              <a:t>preg</a:t>
            </a:r>
            <a:endParaRPr lang="en-US" baseline="0" dirty="0"/>
          </a:p>
          <a:p>
            <a:r>
              <a:rPr lang="en-US" baseline="0" dirty="0"/>
              <a:t>Diabetes – again may impact baby – if uncontrolled, LGA, risk for heart issues</a:t>
            </a:r>
          </a:p>
          <a:p>
            <a:r>
              <a:rPr lang="en-US" baseline="0" dirty="0"/>
              <a:t>PCOS – risk for lower milk production</a:t>
            </a:r>
          </a:p>
          <a:p>
            <a:r>
              <a:rPr lang="en-US" baseline="0" dirty="0"/>
              <a:t>Infection, </a:t>
            </a:r>
            <a:r>
              <a:rPr lang="en-US" baseline="0" dirty="0" err="1"/>
              <a:t>esp</a:t>
            </a:r>
            <a:r>
              <a:rPr lang="en-US" baseline="0" dirty="0"/>
              <a:t> during L&amp;D, impact baby – observe for sepsis</a:t>
            </a:r>
          </a:p>
          <a:p>
            <a:r>
              <a:rPr lang="en-US" baseline="0" dirty="0"/>
              <a:t>Mental health – may impact home situation, caregiver bonding</a:t>
            </a:r>
            <a:endParaRPr lang="en-US" dirty="0"/>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4</a:t>
            </a:fld>
            <a:endParaRPr lang="en-US"/>
          </a:p>
        </p:txBody>
      </p:sp>
    </p:spTree>
    <p:extLst>
      <p:ext uri="{BB962C8B-B14F-4D97-AF65-F5344CB8AC3E}">
        <p14:creationId xmlns:p14="http://schemas.microsoft.com/office/powerpoint/2010/main" val="1855830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F002D-DD39-4634-81F7-787D46773EDD}" type="slidenum">
              <a:rPr lang="en-US" smtClean="0"/>
              <a:t>40</a:t>
            </a:fld>
            <a:endParaRPr lang="en-US"/>
          </a:p>
        </p:txBody>
      </p:sp>
    </p:spTree>
    <p:extLst>
      <p:ext uri="{BB962C8B-B14F-4D97-AF65-F5344CB8AC3E}">
        <p14:creationId xmlns:p14="http://schemas.microsoft.com/office/powerpoint/2010/main" val="4248086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have some asymmetry r/t position in uterus</a:t>
            </a:r>
          </a:p>
          <a:p>
            <a:r>
              <a:rPr lang="en-US" dirty="0"/>
              <a:t>However – look for</a:t>
            </a:r>
            <a:r>
              <a:rPr lang="en-US" baseline="0" dirty="0"/>
              <a:t> symmetry</a:t>
            </a:r>
          </a:p>
          <a:p>
            <a:r>
              <a:rPr lang="en-US" baseline="0" dirty="0"/>
              <a:t>Red reflex – gross exam, not detailed</a:t>
            </a:r>
          </a:p>
          <a:p>
            <a:r>
              <a:rPr lang="en-US" baseline="0" dirty="0"/>
              <a:t>Subconjunctival hemorrhage normal in first days (pressure of birth)</a:t>
            </a:r>
          </a:p>
          <a:p>
            <a:r>
              <a:rPr lang="en-US" baseline="0" dirty="0"/>
              <a:t>Normal for eyes to cross in beginning</a:t>
            </a:r>
          </a:p>
          <a:p>
            <a:endParaRPr lang="en-US" baseline="0" dirty="0"/>
          </a:p>
          <a:p>
            <a:r>
              <a:rPr lang="en-US" baseline="0" dirty="0"/>
              <a:t>Ear shape, EAC, pits/tags (along front of ear) – common, but can be r/t hearing or renal problems</a:t>
            </a:r>
          </a:p>
          <a:p>
            <a:r>
              <a:rPr lang="en-US" baseline="0" dirty="0"/>
              <a:t>Patent nares – check both nostrils (occlude one side at a time).  Stuffiness is normal.  If they cannot breathe through nostril will impact eating</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41</a:t>
            </a:fld>
            <a:endParaRPr lang="en-US"/>
          </a:p>
        </p:txBody>
      </p:sp>
    </p:spTree>
    <p:extLst>
      <p:ext uri="{BB962C8B-B14F-4D97-AF65-F5344CB8AC3E}">
        <p14:creationId xmlns:p14="http://schemas.microsoft.com/office/powerpoint/2010/main" val="7776984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Facial</a:t>
            </a:r>
            <a:r>
              <a:rPr lang="en-US" baseline="0" dirty="0"/>
              <a:t> findings may be related to genetic syndrome, fetal alcohol…</a:t>
            </a:r>
          </a:p>
          <a:p>
            <a:endParaRPr lang="en-US" dirty="0"/>
          </a:p>
          <a:p>
            <a:r>
              <a:rPr lang="en-US" dirty="0"/>
              <a:t>Symmetric mouth during cry</a:t>
            </a:r>
          </a:p>
          <a:p>
            <a:r>
              <a:rPr lang="en-US" dirty="0"/>
              <a:t>Palate – feel with gloved finger, also look</a:t>
            </a:r>
          </a:p>
          <a:p>
            <a:r>
              <a:rPr lang="en-US" dirty="0"/>
              <a:t>Submucous cleft may be</a:t>
            </a:r>
            <a:r>
              <a:rPr lang="en-US" baseline="0" dirty="0"/>
              <a:t> present – could feel but not see</a:t>
            </a:r>
          </a:p>
          <a:p>
            <a:r>
              <a:rPr lang="en-US" baseline="0" dirty="0"/>
              <a:t>Often </a:t>
            </a:r>
            <a:r>
              <a:rPr lang="en-US" baseline="0" dirty="0" err="1"/>
              <a:t>assoc</a:t>
            </a:r>
            <a:r>
              <a:rPr lang="en-US" baseline="0" dirty="0"/>
              <a:t> with bifid uvula (divided)</a:t>
            </a:r>
          </a:p>
          <a:p>
            <a:endParaRPr lang="en-US" baseline="0" dirty="0"/>
          </a:p>
          <a:p>
            <a:r>
              <a:rPr lang="en-US" baseline="0" dirty="0"/>
              <a:t>Neonatal teeth – may be present, if loose needs to be addressed due to risk of aspiration</a:t>
            </a:r>
          </a:p>
          <a:p>
            <a:r>
              <a:rPr lang="en-US" baseline="0" dirty="0"/>
              <a:t>Root/suck – check with gloved finger</a:t>
            </a:r>
          </a:p>
          <a:p>
            <a:endParaRPr lang="en-US" dirty="0"/>
          </a:p>
        </p:txBody>
      </p:sp>
      <p:sp>
        <p:nvSpPr>
          <p:cNvPr id="4" name="Slide Number Placeholder 3"/>
          <p:cNvSpPr>
            <a:spLocks noGrp="1"/>
          </p:cNvSpPr>
          <p:nvPr>
            <p:ph type="sldNum" sz="quarter" idx="5"/>
          </p:nvPr>
        </p:nvSpPr>
        <p:spPr/>
        <p:txBody>
          <a:bodyPr/>
          <a:lstStyle/>
          <a:p>
            <a:fld id="{D36F002D-DD39-4634-81F7-787D46773EDD}" type="slidenum">
              <a:rPr lang="en-US" smtClean="0"/>
              <a:t>42</a:t>
            </a:fld>
            <a:endParaRPr lang="en-US"/>
          </a:p>
        </p:txBody>
      </p:sp>
    </p:spTree>
    <p:extLst>
      <p:ext uri="{BB962C8B-B14F-4D97-AF65-F5344CB8AC3E}">
        <p14:creationId xmlns:p14="http://schemas.microsoft.com/office/powerpoint/2010/main" val="2065931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prenatally diagnosed</a:t>
            </a:r>
          </a:p>
        </p:txBody>
      </p:sp>
      <p:sp>
        <p:nvSpPr>
          <p:cNvPr id="4" name="Slide Number Placeholder 3"/>
          <p:cNvSpPr>
            <a:spLocks noGrp="1"/>
          </p:cNvSpPr>
          <p:nvPr>
            <p:ph type="sldNum" sz="quarter" idx="10"/>
          </p:nvPr>
        </p:nvSpPr>
        <p:spPr/>
        <p:txBody>
          <a:bodyPr/>
          <a:lstStyle/>
          <a:p>
            <a:fld id="{EE673D54-7D19-4469-AB28-68AFF255E004}" type="slidenum">
              <a:rPr lang="en-US" smtClean="0"/>
              <a:pPr/>
              <a:t>43</a:t>
            </a:fld>
            <a:endParaRPr lang="en-US"/>
          </a:p>
        </p:txBody>
      </p:sp>
    </p:spTree>
    <p:extLst>
      <p:ext uri="{BB962C8B-B14F-4D97-AF65-F5344CB8AC3E}">
        <p14:creationId xmlns:p14="http://schemas.microsoft.com/office/powerpoint/2010/main" val="3648672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can only turn in one direction – check</a:t>
            </a:r>
            <a:r>
              <a:rPr lang="en-US" baseline="0" dirty="0"/>
              <a:t> for torticollis, may be r/t prenatal positioning, </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44</a:t>
            </a:fld>
            <a:endParaRPr lang="en-US"/>
          </a:p>
        </p:txBody>
      </p:sp>
    </p:spTree>
    <p:extLst>
      <p:ext uri="{BB962C8B-B14F-4D97-AF65-F5344CB8AC3E}">
        <p14:creationId xmlns:p14="http://schemas.microsoft.com/office/powerpoint/2010/main" val="2216496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Torticollis examples/positioning</a:t>
            </a:r>
          </a:p>
          <a:p>
            <a:r>
              <a:rPr lang="en-US" dirty="0"/>
              <a:t>Means twisted neck –</a:t>
            </a:r>
            <a:r>
              <a:rPr lang="en-US" baseline="0" dirty="0"/>
              <a:t> can be congenital or acquired</a:t>
            </a:r>
          </a:p>
          <a:p>
            <a:r>
              <a:rPr lang="en-US" baseline="0" dirty="0"/>
              <a:t>If congenital – may have facial asymmetry</a:t>
            </a:r>
          </a:p>
          <a:p>
            <a:endParaRPr lang="en-US" baseline="0" dirty="0"/>
          </a:p>
          <a:p>
            <a:r>
              <a:rPr lang="en-US" baseline="0" dirty="0"/>
              <a:t>On exam – impacts ROM of neck, shortened/tight Sternocleidomastoid</a:t>
            </a:r>
          </a:p>
          <a:p>
            <a:r>
              <a:rPr lang="en-US" baseline="0" dirty="0"/>
              <a:t>Clinical dx</a:t>
            </a:r>
          </a:p>
          <a:p>
            <a:r>
              <a:rPr lang="en-US" baseline="0" dirty="0"/>
              <a:t>Need conservative passive/stretching exercises, environmental management (positioning objects of interest to encourage midline orientation)  PT options as well</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45</a:t>
            </a:fld>
            <a:endParaRPr lang="en-US"/>
          </a:p>
        </p:txBody>
      </p:sp>
    </p:spTree>
    <p:extLst>
      <p:ext uri="{BB962C8B-B14F-4D97-AF65-F5344CB8AC3E}">
        <p14:creationId xmlns:p14="http://schemas.microsoft.com/office/powerpoint/2010/main" val="1916064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Fractured clavicle at birth not uncommon</a:t>
            </a:r>
          </a:p>
          <a:p>
            <a:r>
              <a:rPr lang="en-US" dirty="0"/>
              <a:t>Feel them – should feel symmetric, if fracture – </a:t>
            </a:r>
            <a:r>
              <a:rPr lang="en-US" dirty="0" err="1"/>
              <a:t>crepatice</a:t>
            </a:r>
            <a:r>
              <a:rPr lang="en-US" dirty="0"/>
              <a:t>, clicking.  Day 2+ may be swollen but less distinct.  No treatment but document.  Heals quickly</a:t>
            </a:r>
          </a:p>
          <a:p>
            <a:endParaRPr lang="en-US" dirty="0"/>
          </a:p>
          <a:p>
            <a:r>
              <a:rPr lang="en-US" dirty="0"/>
              <a:t>Chest shape/symmetry may trigger genetic </a:t>
            </a:r>
            <a:r>
              <a:rPr lang="en-US" dirty="0" err="1"/>
              <a:t>eval</a:t>
            </a:r>
            <a:endParaRPr lang="en-US" dirty="0"/>
          </a:p>
          <a:p>
            <a:r>
              <a:rPr lang="en-US" dirty="0"/>
              <a:t>Nipples/discharge – transient from maternal hormones</a:t>
            </a:r>
          </a:p>
        </p:txBody>
      </p:sp>
      <p:sp>
        <p:nvSpPr>
          <p:cNvPr id="4" name="Slide Number Placeholder 3"/>
          <p:cNvSpPr>
            <a:spLocks noGrp="1"/>
          </p:cNvSpPr>
          <p:nvPr>
            <p:ph type="sldNum" sz="quarter" idx="10"/>
          </p:nvPr>
        </p:nvSpPr>
        <p:spPr/>
        <p:txBody>
          <a:bodyPr/>
          <a:lstStyle/>
          <a:p>
            <a:fld id="{EE673D54-7D19-4469-AB28-68AFF255E004}" type="slidenum">
              <a:rPr lang="en-US" smtClean="0"/>
              <a:pPr/>
              <a:t>46</a:t>
            </a:fld>
            <a:endParaRPr lang="en-US"/>
          </a:p>
        </p:txBody>
      </p:sp>
    </p:spTree>
    <p:extLst>
      <p:ext uri="{BB962C8B-B14F-4D97-AF65-F5344CB8AC3E}">
        <p14:creationId xmlns:p14="http://schemas.microsoft.com/office/powerpoint/2010/main" val="1969973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Cardiac very important, extensive</a:t>
            </a:r>
          </a:p>
          <a:p>
            <a:r>
              <a:rPr lang="en-US" dirty="0"/>
              <a:t>Murmurs</a:t>
            </a:r>
            <a:r>
              <a:rPr lang="en-US" baseline="0" dirty="0"/>
              <a:t> common first 24 hours, flow murmurs/PDA that resolve</a:t>
            </a:r>
          </a:p>
          <a:p>
            <a:r>
              <a:rPr lang="en-US" baseline="0" dirty="0"/>
              <a:t>Some appear in 2-3</a:t>
            </a:r>
            <a:r>
              <a:rPr lang="en-US" baseline="30000" dirty="0"/>
              <a:t>rd</a:t>
            </a:r>
            <a:r>
              <a:rPr lang="en-US" baseline="0" dirty="0"/>
              <a:t> day (VSD)</a:t>
            </a:r>
          </a:p>
          <a:p>
            <a:r>
              <a:rPr lang="en-US" baseline="0" dirty="0"/>
              <a:t>Document type, when, where, whether increasing over days or resolving…</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47</a:t>
            </a:fld>
            <a:endParaRPr lang="en-US"/>
          </a:p>
        </p:txBody>
      </p:sp>
    </p:spTree>
    <p:extLst>
      <p:ext uri="{BB962C8B-B14F-4D97-AF65-F5344CB8AC3E}">
        <p14:creationId xmlns:p14="http://schemas.microsoft.com/office/powerpoint/2010/main" val="2936231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have rapid </a:t>
            </a:r>
            <a:r>
              <a:rPr lang="en-US" dirty="0" err="1"/>
              <a:t>rr</a:t>
            </a:r>
            <a:r>
              <a:rPr lang="en-US" dirty="0"/>
              <a:t>, TTN</a:t>
            </a:r>
          </a:p>
          <a:p>
            <a:r>
              <a:rPr lang="en-US" dirty="0"/>
              <a:t>After that resolved, </a:t>
            </a:r>
            <a:r>
              <a:rPr lang="en-US" dirty="0" err="1"/>
              <a:t>tachypneic</a:t>
            </a:r>
            <a:r>
              <a:rPr lang="en-US" dirty="0"/>
              <a:t> baby should</a:t>
            </a:r>
            <a:r>
              <a:rPr lang="en-US" baseline="0" dirty="0"/>
              <a:t> not discharge</a:t>
            </a:r>
          </a:p>
          <a:p>
            <a:r>
              <a:rPr lang="en-US" baseline="0" dirty="0"/>
              <a:t>Periodic breathing is normal (fast, then slow, then 10-15sec apnea).  REASSURE</a:t>
            </a:r>
          </a:p>
          <a:p>
            <a:r>
              <a:rPr lang="en-US" baseline="0" dirty="0"/>
              <a:t>Symmetric breath sounds, check WOB</a:t>
            </a:r>
          </a:p>
          <a:p>
            <a:r>
              <a:rPr lang="en-US" baseline="0" dirty="0"/>
              <a:t>Check nasal flaring, grunting very concerning</a:t>
            </a:r>
          </a:p>
          <a:p>
            <a:r>
              <a:rPr lang="en-US" baseline="0" dirty="0" err="1"/>
              <a:t>Circumoral</a:t>
            </a:r>
            <a:r>
              <a:rPr lang="en-US" baseline="0" dirty="0"/>
              <a:t> cyanosis – more central, CONCERN</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48</a:t>
            </a:fld>
            <a:endParaRPr lang="en-US"/>
          </a:p>
        </p:txBody>
      </p:sp>
    </p:spTree>
    <p:extLst>
      <p:ext uri="{BB962C8B-B14F-4D97-AF65-F5344CB8AC3E}">
        <p14:creationId xmlns:p14="http://schemas.microsoft.com/office/powerpoint/2010/main" val="3967036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fairly round, soft NOT distended or tight</a:t>
            </a:r>
          </a:p>
          <a:p>
            <a:r>
              <a:rPr lang="en-US" dirty="0"/>
              <a:t>Palpate</a:t>
            </a:r>
            <a:r>
              <a:rPr lang="en-US" baseline="0" dirty="0"/>
              <a:t> liver/kidney – most masses not palpated, usually prenatally diagnosed</a:t>
            </a:r>
          </a:p>
          <a:p>
            <a:r>
              <a:rPr lang="en-US" baseline="0" dirty="0"/>
              <a:t>Umbilicus – shouldn’t have erythema, cord clamp may cause some redness.  Gooey and slight odor during involution (about to fall off).  </a:t>
            </a:r>
          </a:p>
          <a:p>
            <a:r>
              <a:rPr lang="en-US" baseline="0" dirty="0"/>
              <a:t>Anal patency – check via stool </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49</a:t>
            </a:fld>
            <a:endParaRPr lang="en-US"/>
          </a:p>
        </p:txBody>
      </p:sp>
    </p:spTree>
    <p:extLst>
      <p:ext uri="{BB962C8B-B14F-4D97-AF65-F5344CB8AC3E}">
        <p14:creationId xmlns:p14="http://schemas.microsoft.com/office/powerpoint/2010/main" val="2675569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5</a:t>
            </a:fld>
            <a:endParaRPr lang="en-US"/>
          </a:p>
        </p:txBody>
      </p:sp>
    </p:spTree>
    <p:extLst>
      <p:ext uri="{BB962C8B-B14F-4D97-AF65-F5344CB8AC3E}">
        <p14:creationId xmlns:p14="http://schemas.microsoft.com/office/powerpoint/2010/main" val="3562744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Genitalia</a:t>
            </a:r>
            <a:r>
              <a:rPr lang="en-US" baseline="0" dirty="0"/>
              <a:t> – many findings and some variations</a:t>
            </a:r>
          </a:p>
          <a:p>
            <a:r>
              <a:rPr lang="en-US" baseline="0" dirty="0"/>
              <a:t>Ballard has some detail on term vs preterm findings</a:t>
            </a:r>
          </a:p>
          <a:p>
            <a:r>
              <a:rPr lang="en-US" baseline="0" dirty="0" err="1"/>
              <a:t>Rugae</a:t>
            </a:r>
            <a:r>
              <a:rPr lang="en-US" baseline="0" dirty="0"/>
              <a:t> in testicles – maturity</a:t>
            </a:r>
          </a:p>
          <a:p>
            <a:r>
              <a:rPr lang="en-US" baseline="0" dirty="0"/>
              <a:t>Testicles – should be able to find in scrotum or canal.  If not – </a:t>
            </a:r>
            <a:r>
              <a:rPr lang="en-US" baseline="0" dirty="0" err="1"/>
              <a:t>fu</a:t>
            </a:r>
            <a:r>
              <a:rPr lang="en-US" baseline="0" dirty="0"/>
              <a:t> in first year</a:t>
            </a:r>
          </a:p>
        </p:txBody>
      </p:sp>
      <p:sp>
        <p:nvSpPr>
          <p:cNvPr id="4" name="Slide Number Placeholder 3"/>
          <p:cNvSpPr>
            <a:spLocks noGrp="1"/>
          </p:cNvSpPr>
          <p:nvPr>
            <p:ph type="sldNum" sz="quarter" idx="10"/>
          </p:nvPr>
        </p:nvSpPr>
        <p:spPr/>
        <p:txBody>
          <a:bodyPr/>
          <a:lstStyle/>
          <a:p>
            <a:fld id="{EE673D54-7D19-4469-AB28-68AFF255E004}" type="slidenum">
              <a:rPr lang="en-US" smtClean="0"/>
              <a:pPr/>
              <a:t>50</a:t>
            </a:fld>
            <a:endParaRPr lang="en-US"/>
          </a:p>
        </p:txBody>
      </p:sp>
    </p:spTree>
    <p:extLst>
      <p:ext uri="{BB962C8B-B14F-4D97-AF65-F5344CB8AC3E}">
        <p14:creationId xmlns:p14="http://schemas.microsoft.com/office/powerpoint/2010/main" val="624260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eaLnBrk="0" fontAlgn="base" hangingPunct="0">
              <a:spcBef>
                <a:spcPct val="30000"/>
              </a:spcBef>
              <a:spcAft>
                <a:spcPct val="0"/>
              </a:spcAft>
              <a:defRPr/>
            </a:pPr>
            <a:r>
              <a:rPr lang="en-US" baseline="0" dirty="0"/>
              <a:t>Hypospadias – meatus is ventral – varying degrees, foreskin may be incomplete</a:t>
            </a:r>
          </a:p>
          <a:p>
            <a:endParaRPr lang="en-US" dirty="0"/>
          </a:p>
          <a:p>
            <a:r>
              <a:rPr lang="en-US" dirty="0"/>
              <a:t>Warrants</a:t>
            </a:r>
            <a:r>
              <a:rPr lang="en-US" baseline="0" dirty="0"/>
              <a:t> documentation</a:t>
            </a:r>
          </a:p>
          <a:p>
            <a:r>
              <a:rPr lang="en-US" baseline="0" dirty="0"/>
              <a:t>Referral and consult with urology</a:t>
            </a:r>
          </a:p>
          <a:p>
            <a:r>
              <a:rPr lang="en-US" baseline="0" dirty="0"/>
              <a:t>Monitor for split urinary stream </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51</a:t>
            </a:fld>
            <a:endParaRPr lang="en-US"/>
          </a:p>
        </p:txBody>
      </p:sp>
    </p:spTree>
    <p:extLst>
      <p:ext uri="{BB962C8B-B14F-4D97-AF65-F5344CB8AC3E}">
        <p14:creationId xmlns:p14="http://schemas.microsoft.com/office/powerpoint/2010/main" val="1951464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eaLnBrk="0" fontAlgn="base" hangingPunct="0">
              <a:spcBef>
                <a:spcPct val="30000"/>
              </a:spcBef>
              <a:spcAft>
                <a:spcPct val="0"/>
              </a:spcAft>
              <a:defRPr/>
            </a:pPr>
            <a:r>
              <a:rPr lang="en-US" baseline="0" dirty="0" err="1"/>
              <a:t>Chordee</a:t>
            </a:r>
            <a:r>
              <a:rPr lang="en-US" baseline="0" dirty="0"/>
              <a:t> – ventral penis – midline tissue tight</a:t>
            </a:r>
          </a:p>
          <a:p>
            <a:r>
              <a:rPr lang="en-US" dirty="0"/>
              <a:t>Referral to Urology </a:t>
            </a:r>
          </a:p>
        </p:txBody>
      </p:sp>
      <p:sp>
        <p:nvSpPr>
          <p:cNvPr id="4" name="Slide Number Placeholder 3"/>
          <p:cNvSpPr>
            <a:spLocks noGrp="1"/>
          </p:cNvSpPr>
          <p:nvPr>
            <p:ph type="sldNum" sz="quarter" idx="10"/>
          </p:nvPr>
        </p:nvSpPr>
        <p:spPr/>
        <p:txBody>
          <a:bodyPr/>
          <a:lstStyle/>
          <a:p>
            <a:fld id="{EE673D54-7D19-4469-AB28-68AFF255E004}" type="slidenum">
              <a:rPr lang="en-US" smtClean="0"/>
              <a:pPr/>
              <a:t>52</a:t>
            </a:fld>
            <a:endParaRPr lang="en-US"/>
          </a:p>
        </p:txBody>
      </p:sp>
    </p:spTree>
    <p:extLst>
      <p:ext uri="{BB962C8B-B14F-4D97-AF65-F5344CB8AC3E}">
        <p14:creationId xmlns:p14="http://schemas.microsoft.com/office/powerpoint/2010/main" val="936836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Undescended side – scrotum less developed</a:t>
            </a:r>
          </a:p>
          <a:p>
            <a:r>
              <a:rPr lang="en-US" dirty="0"/>
              <a:t>Document if palpable in inguinal canal</a:t>
            </a:r>
          </a:p>
          <a:p>
            <a:r>
              <a:rPr lang="en-US" baseline="0" dirty="0"/>
              <a:t>Referral if undescended at 1 year (but palpable)</a:t>
            </a:r>
          </a:p>
          <a:p>
            <a:r>
              <a:rPr lang="en-US" baseline="0" dirty="0"/>
              <a:t>Not palpable – consider earlier referral (6 months)</a:t>
            </a:r>
          </a:p>
          <a:p>
            <a:endParaRPr lang="en-US" baseline="0" dirty="0"/>
          </a:p>
          <a:p>
            <a:pPr defTabSz="942289" eaLnBrk="0" fontAlgn="base" hangingPunct="0">
              <a:spcBef>
                <a:spcPct val="30000"/>
              </a:spcBef>
              <a:spcAft>
                <a:spcPct val="0"/>
              </a:spcAft>
              <a:defRPr/>
            </a:pPr>
            <a:r>
              <a:rPr lang="en-US" dirty="0"/>
              <a:t>Retractile – normal testes that pull into </a:t>
            </a:r>
            <a:r>
              <a:rPr lang="en-US" dirty="0" err="1"/>
              <a:t>suprascrotal</a:t>
            </a:r>
            <a:r>
              <a:rPr lang="en-US" dirty="0"/>
              <a:t> position by cremasteric reflex</a:t>
            </a:r>
          </a:p>
        </p:txBody>
      </p:sp>
      <p:sp>
        <p:nvSpPr>
          <p:cNvPr id="4" name="Slide Number Placeholder 3"/>
          <p:cNvSpPr>
            <a:spLocks noGrp="1"/>
          </p:cNvSpPr>
          <p:nvPr>
            <p:ph type="sldNum" sz="quarter" idx="10"/>
          </p:nvPr>
        </p:nvSpPr>
        <p:spPr/>
        <p:txBody>
          <a:bodyPr/>
          <a:lstStyle/>
          <a:p>
            <a:fld id="{EE673D54-7D19-4469-AB28-68AFF255E004}" type="slidenum">
              <a:rPr lang="en-US" smtClean="0"/>
              <a:pPr/>
              <a:t>53</a:t>
            </a:fld>
            <a:endParaRPr lang="en-US"/>
          </a:p>
        </p:txBody>
      </p:sp>
    </p:spTree>
    <p:extLst>
      <p:ext uri="{BB962C8B-B14F-4D97-AF65-F5344CB8AC3E}">
        <p14:creationId xmlns:p14="http://schemas.microsoft.com/office/powerpoint/2010/main" val="858689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Collection of peritoneal fluid </a:t>
            </a:r>
            <a:r>
              <a:rPr lang="en-US" dirty="0" err="1"/>
              <a:t>btwn</a:t>
            </a:r>
            <a:r>
              <a:rPr lang="en-US" dirty="0"/>
              <a:t> parietal and visceral layers of tunica </a:t>
            </a:r>
            <a:r>
              <a:rPr lang="en-US" dirty="0" err="1"/>
              <a:t>vaginalis</a:t>
            </a:r>
            <a:endParaRPr lang="en-US" dirty="0"/>
          </a:p>
          <a:p>
            <a:r>
              <a:rPr lang="en-US" dirty="0"/>
              <a:t>Very common in newborns, majority resolve spontaneously (by 1</a:t>
            </a:r>
            <a:r>
              <a:rPr lang="en-US" baseline="30000" dirty="0"/>
              <a:t>st</a:t>
            </a:r>
            <a:r>
              <a:rPr lang="en-US" dirty="0"/>
              <a:t> </a:t>
            </a:r>
            <a:r>
              <a:rPr lang="en-US" dirty="0" err="1"/>
              <a:t>bday</a:t>
            </a:r>
            <a:r>
              <a:rPr lang="en-US" dirty="0"/>
              <a:t>)</a:t>
            </a:r>
          </a:p>
          <a:p>
            <a:r>
              <a:rPr lang="en-US" dirty="0"/>
              <a:t>Palpate.  </a:t>
            </a:r>
            <a:r>
              <a:rPr lang="en-US" dirty="0" err="1"/>
              <a:t>Dx</a:t>
            </a:r>
            <a:r>
              <a:rPr lang="en-US" dirty="0"/>
              <a:t> by </a:t>
            </a:r>
            <a:r>
              <a:rPr lang="en-US" dirty="0" err="1"/>
              <a:t>transilluminating</a:t>
            </a:r>
            <a:r>
              <a:rPr lang="en-US" dirty="0"/>
              <a:t> scrotum – demonstrates cystic fluid collection</a:t>
            </a:r>
          </a:p>
          <a:p>
            <a:r>
              <a:rPr lang="en-US" dirty="0"/>
              <a:t>If you illuminate – will light up with fluid, can be unilateral or bilateral</a:t>
            </a:r>
          </a:p>
          <a:p>
            <a:endParaRPr lang="en-US" dirty="0"/>
          </a:p>
          <a:p>
            <a:pPr defTabSz="942289" eaLnBrk="0" fontAlgn="base" hangingPunct="0">
              <a:spcBef>
                <a:spcPct val="30000"/>
              </a:spcBef>
              <a:spcAft>
                <a:spcPct val="0"/>
              </a:spcAft>
              <a:defRPr/>
            </a:pPr>
            <a:r>
              <a:rPr lang="en-US" baseline="0" dirty="0"/>
              <a:t>Hydrocele – </a:t>
            </a:r>
            <a:r>
              <a:rPr lang="en-US" baseline="0" dirty="0" err="1"/>
              <a:t>transilluminates</a:t>
            </a:r>
            <a:r>
              <a:rPr lang="en-US" baseline="0" dirty="0"/>
              <a:t> vs hernia, not as bright.  Hydrocele resolves</a:t>
            </a:r>
            <a:endParaRPr lang="en-US" dirty="0"/>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54</a:t>
            </a:fld>
            <a:endParaRPr lang="en-US"/>
          </a:p>
        </p:txBody>
      </p:sp>
    </p:spTree>
    <p:extLst>
      <p:ext uri="{BB962C8B-B14F-4D97-AF65-F5344CB8AC3E}">
        <p14:creationId xmlns:p14="http://schemas.microsoft.com/office/powerpoint/2010/main" val="3337117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Normal discharge – mucous/blood r/t maternal hormones</a:t>
            </a:r>
          </a:p>
          <a:p>
            <a:r>
              <a:rPr lang="en-US" baseline="0" dirty="0"/>
              <a:t>Erythema normal </a:t>
            </a:r>
            <a:r>
              <a:rPr lang="en-US" baseline="0" dirty="0" err="1"/>
              <a:t>ifrst</a:t>
            </a:r>
            <a:r>
              <a:rPr lang="en-US" baseline="0" dirty="0"/>
              <a:t> days</a:t>
            </a:r>
          </a:p>
          <a:p>
            <a:endParaRPr lang="en-US" baseline="0" dirty="0"/>
          </a:p>
          <a:p>
            <a:r>
              <a:rPr lang="en-US" baseline="0" dirty="0"/>
              <a:t>Ambiguous </a:t>
            </a:r>
            <a:r>
              <a:rPr lang="en-US" baseline="0" dirty="0" err="1"/>
              <a:t>genetalia</a:t>
            </a:r>
            <a:r>
              <a:rPr lang="en-US" baseline="0" dirty="0"/>
              <a:t> – 1+ unusual finding, multidisc work up necessary</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55</a:t>
            </a:fld>
            <a:endParaRPr lang="en-US"/>
          </a:p>
        </p:txBody>
      </p:sp>
    </p:spTree>
    <p:extLst>
      <p:ext uri="{BB962C8B-B14F-4D97-AF65-F5344CB8AC3E}">
        <p14:creationId xmlns:p14="http://schemas.microsoft.com/office/powerpoint/2010/main" val="6986375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FT labia </a:t>
            </a:r>
            <a:r>
              <a:rPr lang="en-US" dirty="0" err="1"/>
              <a:t>majora</a:t>
            </a:r>
            <a:r>
              <a:rPr lang="en-US" dirty="0"/>
              <a:t> larger, less well developed in preterm baby</a:t>
            </a:r>
          </a:p>
        </p:txBody>
      </p:sp>
      <p:sp>
        <p:nvSpPr>
          <p:cNvPr id="4" name="Slide Number Placeholder 3"/>
          <p:cNvSpPr>
            <a:spLocks noGrp="1"/>
          </p:cNvSpPr>
          <p:nvPr>
            <p:ph type="sldNum" sz="quarter" idx="10"/>
          </p:nvPr>
        </p:nvSpPr>
        <p:spPr/>
        <p:txBody>
          <a:bodyPr/>
          <a:lstStyle/>
          <a:p>
            <a:fld id="{EE673D54-7D19-4469-AB28-68AFF255E004}" type="slidenum">
              <a:rPr lang="en-US" smtClean="0"/>
              <a:pPr/>
              <a:t>56</a:t>
            </a:fld>
            <a:endParaRPr lang="en-US"/>
          </a:p>
        </p:txBody>
      </p:sp>
    </p:spTree>
    <p:extLst>
      <p:ext uri="{BB962C8B-B14F-4D97-AF65-F5344CB8AC3E}">
        <p14:creationId xmlns:p14="http://schemas.microsoft.com/office/powerpoint/2010/main" val="2121618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3-13% of female newborns</a:t>
            </a:r>
          </a:p>
          <a:p>
            <a:r>
              <a:rPr lang="en-US" dirty="0"/>
              <a:t>Tend to resolve spontaneously</a:t>
            </a:r>
          </a:p>
          <a:p>
            <a:r>
              <a:rPr lang="en-US" dirty="0"/>
              <a:t>Reassure, benign</a:t>
            </a:r>
          </a:p>
          <a:p>
            <a:endParaRPr lang="en-US" dirty="0"/>
          </a:p>
          <a:p>
            <a:pPr defTabSz="942289" eaLnBrk="0" fontAlgn="base" hangingPunct="0">
              <a:spcBef>
                <a:spcPct val="30000"/>
              </a:spcBef>
              <a:spcAft>
                <a:spcPct val="0"/>
              </a:spcAft>
              <a:defRPr/>
            </a:pPr>
            <a:r>
              <a:rPr lang="en-US" dirty="0"/>
              <a:t>Tags – light pink, translucent, can</a:t>
            </a:r>
            <a:r>
              <a:rPr lang="en-US" baseline="0" dirty="0"/>
              <a:t> be significant – NORMAL, usually go away</a:t>
            </a:r>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57</a:t>
            </a:fld>
            <a:endParaRPr lang="en-US"/>
          </a:p>
        </p:txBody>
      </p:sp>
    </p:spTree>
    <p:extLst>
      <p:ext uri="{BB962C8B-B14F-4D97-AF65-F5344CB8AC3E}">
        <p14:creationId xmlns:p14="http://schemas.microsoft.com/office/powerpoint/2010/main" val="10334585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digits common</a:t>
            </a:r>
          </a:p>
        </p:txBody>
      </p:sp>
      <p:sp>
        <p:nvSpPr>
          <p:cNvPr id="4" name="Slide Number Placeholder 3"/>
          <p:cNvSpPr>
            <a:spLocks noGrp="1"/>
          </p:cNvSpPr>
          <p:nvPr>
            <p:ph type="sldNum" sz="quarter" idx="10"/>
          </p:nvPr>
        </p:nvSpPr>
        <p:spPr/>
        <p:txBody>
          <a:bodyPr/>
          <a:lstStyle/>
          <a:p>
            <a:fld id="{EE673D54-7D19-4469-AB28-68AFF255E004}" type="slidenum">
              <a:rPr lang="en-US" smtClean="0"/>
              <a:pPr/>
              <a:t>58</a:t>
            </a:fld>
            <a:endParaRPr lang="en-US"/>
          </a:p>
        </p:txBody>
      </p:sp>
    </p:spTree>
    <p:extLst>
      <p:ext uri="{BB962C8B-B14F-4D97-AF65-F5344CB8AC3E}">
        <p14:creationId xmlns:p14="http://schemas.microsoft.com/office/powerpoint/2010/main" val="905376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CD13677-E7D0-4C64-ACA4-53E83C0EFEDD}" type="slidenum">
              <a:rPr lang="en-US"/>
              <a:pPr/>
              <a:t>59</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a:latin typeface="Arial" charset="0"/>
              </a:rPr>
              <a:t>s6</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Home situation that impacts ability to care for baby</a:t>
            </a:r>
          </a:p>
          <a:p>
            <a:r>
              <a:rPr lang="en-US" dirty="0"/>
              <a:t>Support from partners, family, friends</a:t>
            </a:r>
          </a:p>
          <a:p>
            <a:r>
              <a:rPr lang="en-US" dirty="0"/>
              <a:t>Mental health – ability to care/cope, but also if medications/cross into milk</a:t>
            </a:r>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6</a:t>
            </a:fld>
            <a:endParaRPr lang="en-US"/>
          </a:p>
        </p:txBody>
      </p:sp>
    </p:spTree>
    <p:extLst>
      <p:ext uri="{BB962C8B-B14F-4D97-AF65-F5344CB8AC3E}">
        <p14:creationId xmlns:p14="http://schemas.microsoft.com/office/powerpoint/2010/main" val="30049745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of prenatal positioning  - excessively </a:t>
            </a:r>
            <a:r>
              <a:rPr lang="en-US" dirty="0" err="1"/>
              <a:t>dorsiflexed</a:t>
            </a:r>
            <a:r>
              <a:rPr lang="en-US" dirty="0"/>
              <a:t> (no dislocation or bony</a:t>
            </a:r>
            <a:r>
              <a:rPr lang="en-US" baseline="0" dirty="0"/>
              <a:t> deformity)</a:t>
            </a:r>
            <a:r>
              <a:rPr lang="en-US" dirty="0"/>
              <a:t>– straightens out and resolves</a:t>
            </a:r>
          </a:p>
          <a:p>
            <a:r>
              <a:rPr lang="en-US" dirty="0"/>
              <a:t>Reassurance, no intervention or referral.  Pass</a:t>
            </a:r>
            <a:r>
              <a:rPr lang="en-US" baseline="0" dirty="0"/>
              <a:t>ive stretching</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60</a:t>
            </a:fld>
            <a:endParaRPr lang="en-US"/>
          </a:p>
        </p:txBody>
      </p:sp>
    </p:spTree>
    <p:extLst>
      <p:ext uri="{BB962C8B-B14F-4D97-AF65-F5344CB8AC3E}">
        <p14:creationId xmlns:p14="http://schemas.microsoft.com/office/powerpoint/2010/main" val="6016769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Foot that</a:t>
            </a:r>
            <a:r>
              <a:rPr lang="en-US" baseline="0" dirty="0"/>
              <a:t> has lateral border that is curved (c-shaped foot)</a:t>
            </a:r>
          </a:p>
          <a:p>
            <a:r>
              <a:rPr lang="en-US" baseline="0" dirty="0"/>
              <a:t>Corrected with casting if needed, often resolves.  Try ROM with diaper changes</a:t>
            </a:r>
          </a:p>
          <a:p>
            <a:r>
              <a:rPr lang="en-US" baseline="0" dirty="0"/>
              <a:t>REASSURE IF:</a:t>
            </a:r>
          </a:p>
          <a:p>
            <a:r>
              <a:rPr lang="en-US" baseline="0" dirty="0"/>
              <a:t>Flexible (gentle pressure at medial forefoot), 90% resolve by 3-4 years</a:t>
            </a:r>
          </a:p>
          <a:p>
            <a:r>
              <a:rPr lang="en-US" baseline="0" dirty="0"/>
              <a:t>IF STIFF – require casting, refer (10%)</a:t>
            </a:r>
          </a:p>
        </p:txBody>
      </p:sp>
      <p:sp>
        <p:nvSpPr>
          <p:cNvPr id="4" name="Slide Number Placeholder 3"/>
          <p:cNvSpPr>
            <a:spLocks noGrp="1"/>
          </p:cNvSpPr>
          <p:nvPr>
            <p:ph type="sldNum" sz="quarter" idx="10"/>
          </p:nvPr>
        </p:nvSpPr>
        <p:spPr/>
        <p:txBody>
          <a:bodyPr/>
          <a:lstStyle/>
          <a:p>
            <a:fld id="{EE673D54-7D19-4469-AB28-68AFF255E004}" type="slidenum">
              <a:rPr lang="en-US" smtClean="0"/>
              <a:pPr/>
              <a:t>61</a:t>
            </a:fld>
            <a:endParaRPr lang="en-US"/>
          </a:p>
        </p:txBody>
      </p:sp>
    </p:spTree>
    <p:extLst>
      <p:ext uri="{BB962C8B-B14F-4D97-AF65-F5344CB8AC3E}">
        <p14:creationId xmlns:p14="http://schemas.microsoft.com/office/powerpoint/2010/main" val="1521741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 club foot, rotation</a:t>
            </a:r>
            <a:r>
              <a:rPr lang="en-US" baseline="0" dirty="0"/>
              <a:t> involves lower leg. Requires </a:t>
            </a:r>
            <a:r>
              <a:rPr lang="en-US" baseline="0" dirty="0" err="1"/>
              <a:t>ortho</a:t>
            </a:r>
            <a:r>
              <a:rPr lang="en-US" baseline="0" dirty="0"/>
              <a:t> referral, </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62</a:t>
            </a:fld>
            <a:endParaRPr lang="en-US"/>
          </a:p>
        </p:txBody>
      </p:sp>
    </p:spTree>
    <p:extLst>
      <p:ext uri="{BB962C8B-B14F-4D97-AF65-F5344CB8AC3E}">
        <p14:creationId xmlns:p14="http://schemas.microsoft.com/office/powerpoint/2010/main" val="3057643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Galeazzi</a:t>
            </a:r>
            <a:r>
              <a:rPr lang="en-US" baseline="0" dirty="0"/>
              <a:t> sign – femur appears shorter (dislocated leg)</a:t>
            </a:r>
          </a:p>
          <a:p>
            <a:r>
              <a:rPr lang="en-US" baseline="0" dirty="0" err="1"/>
              <a:t>Ortolani</a:t>
            </a:r>
            <a:r>
              <a:rPr lang="en-US" baseline="0" dirty="0"/>
              <a:t> and </a:t>
            </a:r>
            <a:r>
              <a:rPr lang="en-US" baseline="0" dirty="0" err="1"/>
              <a:t>barlow</a:t>
            </a:r>
            <a:r>
              <a:rPr lang="en-US" baseline="0" dirty="0"/>
              <a:t> – ONE LEG AT A TIME</a:t>
            </a:r>
          </a:p>
          <a:p>
            <a:endParaRPr lang="en-US" baseline="0" dirty="0"/>
          </a:p>
          <a:p>
            <a:r>
              <a:rPr lang="en-US" baseline="0" dirty="0"/>
              <a:t>If positive – </a:t>
            </a:r>
            <a:r>
              <a:rPr lang="en-US" baseline="0" dirty="0" err="1"/>
              <a:t>ortho</a:t>
            </a:r>
            <a:r>
              <a:rPr lang="en-US" baseline="0" dirty="0"/>
              <a:t> referral, usually US around 6 weeks</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63</a:t>
            </a:fld>
            <a:endParaRPr lang="en-US"/>
          </a:p>
        </p:txBody>
      </p:sp>
    </p:spTree>
    <p:extLst>
      <p:ext uri="{BB962C8B-B14F-4D97-AF65-F5344CB8AC3E}">
        <p14:creationId xmlns:p14="http://schemas.microsoft.com/office/powerpoint/2010/main" val="949935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F002D-DD39-4634-81F7-787D46773EDD}" type="slidenum">
              <a:rPr lang="en-US" smtClean="0"/>
              <a:t>64</a:t>
            </a:fld>
            <a:endParaRPr lang="en-US"/>
          </a:p>
        </p:txBody>
      </p:sp>
    </p:spTree>
    <p:extLst>
      <p:ext uri="{BB962C8B-B14F-4D97-AF65-F5344CB8AC3E}">
        <p14:creationId xmlns:p14="http://schemas.microsoft.com/office/powerpoint/2010/main" val="31391770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sacral dimples</a:t>
            </a:r>
          </a:p>
          <a:p>
            <a:r>
              <a:rPr lang="en-US" dirty="0"/>
              <a:t>Normal if below top of gluteal fold (low dimple not worrisome)</a:t>
            </a:r>
          </a:p>
          <a:p>
            <a:r>
              <a:rPr lang="en-US" dirty="0"/>
              <a:t>If above top of gluteal crease, cannot find bottom (terminus) of it, hair</a:t>
            </a:r>
            <a:r>
              <a:rPr lang="en-US" baseline="0" dirty="0"/>
              <a:t> tuft/tag</a:t>
            </a:r>
          </a:p>
          <a:p>
            <a:r>
              <a:rPr lang="en-US" dirty="0"/>
              <a:t>Unsure – ok to consult</a:t>
            </a:r>
          </a:p>
        </p:txBody>
      </p:sp>
      <p:sp>
        <p:nvSpPr>
          <p:cNvPr id="4" name="Slide Number Placeholder 3"/>
          <p:cNvSpPr>
            <a:spLocks noGrp="1"/>
          </p:cNvSpPr>
          <p:nvPr>
            <p:ph type="sldNum" sz="quarter" idx="10"/>
          </p:nvPr>
        </p:nvSpPr>
        <p:spPr/>
        <p:txBody>
          <a:bodyPr/>
          <a:lstStyle/>
          <a:p>
            <a:fld id="{EE673D54-7D19-4469-AB28-68AFF255E004}" type="slidenum">
              <a:rPr lang="en-US" smtClean="0"/>
              <a:pPr/>
              <a:t>65</a:t>
            </a:fld>
            <a:endParaRPr lang="en-US"/>
          </a:p>
        </p:txBody>
      </p:sp>
    </p:spTree>
    <p:extLst>
      <p:ext uri="{BB962C8B-B14F-4D97-AF65-F5344CB8AC3E}">
        <p14:creationId xmlns:p14="http://schemas.microsoft.com/office/powerpoint/2010/main" val="28872980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see Moro (can elicit) – especially if dipping back</a:t>
            </a:r>
          </a:p>
          <a:p>
            <a:r>
              <a:rPr lang="en-US" dirty="0"/>
              <a:t>Rooting/sucking -  during mouth exam</a:t>
            </a:r>
          </a:p>
          <a:p>
            <a:r>
              <a:rPr lang="en-US" dirty="0"/>
              <a:t>Palmar grasp during head control check</a:t>
            </a:r>
          </a:p>
          <a:p>
            <a:r>
              <a:rPr lang="en-US" dirty="0"/>
              <a:t>Plantar easy during hips</a:t>
            </a:r>
          </a:p>
          <a:p>
            <a:endParaRPr lang="en-US" dirty="0"/>
          </a:p>
          <a:p>
            <a:r>
              <a:rPr lang="en-US" dirty="0"/>
              <a:t>Others not</a:t>
            </a:r>
            <a:r>
              <a:rPr lang="en-US" baseline="0" dirty="0"/>
              <a:t> routine unless you see abnormal findings</a:t>
            </a:r>
          </a:p>
          <a:p>
            <a:r>
              <a:rPr lang="en-US" baseline="0" dirty="0"/>
              <a:t>Tonic neck – fencing</a:t>
            </a:r>
          </a:p>
          <a:p>
            <a:r>
              <a:rPr lang="en-US" baseline="0" dirty="0" err="1"/>
              <a:t>Galant</a:t>
            </a:r>
            <a:r>
              <a:rPr lang="en-US" baseline="0" dirty="0"/>
              <a:t> – swimming, flex spine toward side where stimulation</a:t>
            </a:r>
          </a:p>
          <a:p>
            <a:r>
              <a:rPr lang="en-US" baseline="0" dirty="0"/>
              <a:t>Stepping – automatically when feel feet on surface (or top of feet)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66</a:t>
            </a:fld>
            <a:endParaRPr lang="en-US"/>
          </a:p>
        </p:txBody>
      </p:sp>
    </p:spTree>
    <p:extLst>
      <p:ext uri="{BB962C8B-B14F-4D97-AF65-F5344CB8AC3E}">
        <p14:creationId xmlns:p14="http://schemas.microsoft.com/office/powerpoint/2010/main" val="455906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F002D-DD39-4634-81F7-787D46773EDD}" type="slidenum">
              <a:rPr lang="en-US" smtClean="0"/>
              <a:t>67</a:t>
            </a:fld>
            <a:endParaRPr lang="en-US"/>
          </a:p>
        </p:txBody>
      </p:sp>
    </p:spTree>
    <p:extLst>
      <p:ext uri="{BB962C8B-B14F-4D97-AF65-F5344CB8AC3E}">
        <p14:creationId xmlns:p14="http://schemas.microsoft.com/office/powerpoint/2010/main" val="7042182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schemeClr>
                </a:solidFill>
                <a:cs typeface="Calibri"/>
              </a:rPr>
              <a:t>At least one wet diaper for day of life up to 5 days, then 6-8 wet diapers daily after </a:t>
            </a:r>
            <a:endParaRPr lang="en-US" sz="1200" dirty="0">
              <a:solidFill>
                <a:schemeClr val="tx1">
                  <a:lumMod val="95000"/>
                </a:schemeClr>
              </a:solidFill>
            </a:endParaRPr>
          </a:p>
          <a:p>
            <a:endParaRPr lang="en-US" dirty="0">
              <a:cs typeface="Calibri"/>
            </a:endParaRPr>
          </a:p>
          <a:p>
            <a:r>
              <a:rPr lang="en-US" dirty="0">
                <a:cs typeface="Calibri"/>
              </a:rPr>
              <a:t>Failed passage of meconium, abdominal distention and/or bilious emesis are all signs of meconium ileus which is an early sign of CF.  Abdominal x-ray is warranted and if indicated, testing for CF.    </a:t>
            </a:r>
          </a:p>
          <a:p>
            <a:endParaRPr lang="en-US" dirty="0">
              <a:cs typeface="Calibri"/>
            </a:endParaRPr>
          </a:p>
          <a:p>
            <a:r>
              <a:rPr lang="en-US" dirty="0">
                <a:solidFill>
                  <a:schemeClr val="tx1">
                    <a:lumMod val="95000"/>
                  </a:schemeClr>
                </a:solidFill>
                <a:cs typeface="Calibri"/>
              </a:rPr>
              <a:t>TYPE                            CHARACTERISTICS                       TIME FRAME</a:t>
            </a:r>
          </a:p>
          <a:p>
            <a:r>
              <a:rPr lang="en-US" dirty="0">
                <a:solidFill>
                  <a:schemeClr val="tx1">
                    <a:lumMod val="95000"/>
                  </a:schemeClr>
                </a:solidFill>
                <a:cs typeface="Calibri"/>
              </a:rPr>
              <a:t>Meconium           Thick and tarry, Dark green                        Birth–2 days</a:t>
            </a:r>
          </a:p>
          <a:p>
            <a:r>
              <a:rPr lang="en-US" dirty="0">
                <a:solidFill>
                  <a:schemeClr val="tx1">
                    <a:lumMod val="95000"/>
                  </a:schemeClr>
                </a:solidFill>
                <a:cs typeface="Calibri"/>
              </a:rPr>
              <a:t>Normal Loose     Green-brown to yellow-brown, seedy            2-5 days</a:t>
            </a:r>
          </a:p>
          <a:p>
            <a:r>
              <a:rPr lang="en-US" dirty="0">
                <a:solidFill>
                  <a:schemeClr val="tx1">
                    <a:lumMod val="95000"/>
                  </a:schemeClr>
                </a:solidFill>
                <a:cs typeface="Calibri"/>
              </a:rPr>
              <a:t>Breastfed                 Mushy and golden                                 After 5 days</a:t>
            </a:r>
            <a:endParaRPr lang="en-US" dirty="0">
              <a:solidFill>
                <a:schemeClr val="tx1">
                  <a:lumMod val="95000"/>
                </a:schemeClr>
              </a:solidFill>
            </a:endParaRPr>
          </a:p>
          <a:p>
            <a:r>
              <a:rPr lang="en-US" dirty="0">
                <a:solidFill>
                  <a:schemeClr val="tx1">
                    <a:lumMod val="95000"/>
                  </a:schemeClr>
                </a:solidFill>
                <a:cs typeface="Calibri"/>
              </a:rPr>
              <a:t>                                  Odor similar to sour milk</a:t>
            </a:r>
          </a:p>
          <a:p>
            <a:endParaRPr lang="en-US" dirty="0">
              <a:cs typeface="Calibri"/>
            </a:endParaRPr>
          </a:p>
        </p:txBody>
      </p:sp>
      <p:sp>
        <p:nvSpPr>
          <p:cNvPr id="4" name="Slide Number Placeholder 3"/>
          <p:cNvSpPr>
            <a:spLocks noGrp="1"/>
          </p:cNvSpPr>
          <p:nvPr>
            <p:ph type="sldNum" sz="quarter" idx="5"/>
          </p:nvPr>
        </p:nvSpPr>
        <p:spPr/>
        <p:txBody>
          <a:bodyPr/>
          <a:lstStyle/>
          <a:p>
            <a:fld id="{D36F002D-DD39-4634-81F7-787D46773EDD}" type="slidenum">
              <a:rPr lang="en-US"/>
              <a:t>68</a:t>
            </a:fld>
            <a:endParaRPr lang="en-US"/>
          </a:p>
        </p:txBody>
      </p:sp>
    </p:spTree>
    <p:extLst>
      <p:ext uri="{BB962C8B-B14F-4D97-AF65-F5344CB8AC3E}">
        <p14:creationId xmlns:p14="http://schemas.microsoft.com/office/powerpoint/2010/main" val="31638893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D36F002D-DD39-4634-81F7-787D46773EDD}" type="slidenum">
              <a:rPr lang="en-US"/>
              <a:t>69</a:t>
            </a:fld>
            <a:endParaRPr lang="en-US"/>
          </a:p>
        </p:txBody>
      </p:sp>
    </p:spTree>
    <p:extLst>
      <p:ext uri="{BB962C8B-B14F-4D97-AF65-F5344CB8AC3E}">
        <p14:creationId xmlns:p14="http://schemas.microsoft.com/office/powerpoint/2010/main" val="510836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3300" dirty="0"/>
              <a:t>Dating of pregnancy: Methods</a:t>
            </a:r>
            <a:endParaRPr lang="en-US" dirty="0"/>
          </a:p>
          <a:p>
            <a:pPr lvl="1" eaLnBrk="1" hangingPunct="1"/>
            <a:r>
              <a:rPr lang="en-US" sz="2900" dirty="0"/>
              <a:t>Last menstrual period (LMP)</a:t>
            </a:r>
          </a:p>
          <a:p>
            <a:pPr lvl="1" eaLnBrk="1" hangingPunct="1"/>
            <a:r>
              <a:rPr lang="en-US" sz="2900" dirty="0"/>
              <a:t>Early prenatal ultrasound</a:t>
            </a:r>
          </a:p>
          <a:p>
            <a:pPr lvl="1" eaLnBrk="1" hangingPunct="1"/>
            <a:r>
              <a:rPr lang="en-US" sz="2900" dirty="0"/>
              <a:t>Ballard Exam</a:t>
            </a:r>
          </a:p>
          <a:p>
            <a:endParaRPr lang="en-US" dirty="0"/>
          </a:p>
          <a:p>
            <a:endParaRPr lang="en-US" dirty="0"/>
          </a:p>
          <a:p>
            <a:r>
              <a:rPr lang="en-US" dirty="0"/>
              <a:t>PIH – smaller babies</a:t>
            </a:r>
          </a:p>
          <a:p>
            <a:r>
              <a:rPr lang="en-US" dirty="0"/>
              <a:t>Preterm labor and prolonged rupture of membranes – risk for infection</a:t>
            </a:r>
          </a:p>
          <a:p>
            <a:r>
              <a:rPr lang="en-US" dirty="0"/>
              <a:t>Meds that may transfer to baby</a:t>
            </a:r>
          </a:p>
          <a:p>
            <a:r>
              <a:rPr lang="en-US" dirty="0"/>
              <a:t>Substance use – timing</a:t>
            </a:r>
            <a:r>
              <a:rPr lang="en-US" baseline="0" dirty="0"/>
              <a:t> important</a:t>
            </a:r>
          </a:p>
          <a:p>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7</a:t>
            </a:fld>
            <a:endParaRPr lang="en-US"/>
          </a:p>
        </p:txBody>
      </p:sp>
    </p:spTree>
    <p:extLst>
      <p:ext uri="{BB962C8B-B14F-4D97-AF65-F5344CB8AC3E}">
        <p14:creationId xmlns:p14="http://schemas.microsoft.com/office/powerpoint/2010/main" val="2013893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https://www.cdc.gov/vaccines/schedules/hcp/imz/child-adolescent.html#f1</a:t>
            </a:r>
            <a:r>
              <a:rPr lang="en-US" dirty="0"/>
              <a:t> </a:t>
            </a:r>
          </a:p>
        </p:txBody>
      </p:sp>
      <p:sp>
        <p:nvSpPr>
          <p:cNvPr id="4" name="Slide Number Placeholder 3"/>
          <p:cNvSpPr>
            <a:spLocks noGrp="1"/>
          </p:cNvSpPr>
          <p:nvPr>
            <p:ph type="sldNum" sz="quarter" idx="5"/>
          </p:nvPr>
        </p:nvSpPr>
        <p:spPr/>
        <p:txBody>
          <a:bodyPr/>
          <a:lstStyle/>
          <a:p>
            <a:fld id="{D36F002D-DD39-4634-81F7-787D46773EDD}" type="slidenum">
              <a:rPr lang="en-US"/>
              <a:t>70</a:t>
            </a:fld>
            <a:endParaRPr lang="en-US"/>
          </a:p>
        </p:txBody>
      </p:sp>
    </p:spTree>
    <p:extLst>
      <p:ext uri="{BB962C8B-B14F-4D97-AF65-F5344CB8AC3E}">
        <p14:creationId xmlns:p14="http://schemas.microsoft.com/office/powerpoint/2010/main" val="32730712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https://www.doh.wa.gov/YouandYourFamily/InfantsandChildren/NewbornScreening/Disorders</a:t>
            </a:r>
            <a:r>
              <a:rPr lang="en-US" dirty="0"/>
              <a:t>  </a:t>
            </a:r>
          </a:p>
          <a:p>
            <a:r>
              <a:rPr lang="en-US" dirty="0"/>
              <a:t> The recommended screening panel has now been expanded to include 32 core disorders and 26 secondary disorders. there are nine organic acid, five fatty acid oxidation, six amino acid, two endocrine, three hemoglobin, and four other conditions included in the list of core disorders.</a:t>
            </a:r>
          </a:p>
        </p:txBody>
      </p:sp>
      <p:sp>
        <p:nvSpPr>
          <p:cNvPr id="4" name="Slide Number Placeholder 3"/>
          <p:cNvSpPr>
            <a:spLocks noGrp="1"/>
          </p:cNvSpPr>
          <p:nvPr>
            <p:ph type="sldNum" sz="quarter" idx="5"/>
          </p:nvPr>
        </p:nvSpPr>
        <p:spPr/>
        <p:txBody>
          <a:bodyPr/>
          <a:lstStyle/>
          <a:p>
            <a:fld id="{D36F002D-DD39-4634-81F7-787D46773EDD}" type="slidenum">
              <a:rPr lang="en-US"/>
              <a:t>71</a:t>
            </a:fld>
            <a:endParaRPr lang="en-US"/>
          </a:p>
        </p:txBody>
      </p:sp>
    </p:spTree>
    <p:extLst>
      <p:ext uri="{BB962C8B-B14F-4D97-AF65-F5344CB8AC3E}">
        <p14:creationId xmlns:p14="http://schemas.microsoft.com/office/powerpoint/2010/main" val="30637430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p>
        </p:txBody>
      </p:sp>
      <p:sp>
        <p:nvSpPr>
          <p:cNvPr id="4" name="Slide Number Placeholder 3"/>
          <p:cNvSpPr>
            <a:spLocks noGrp="1"/>
          </p:cNvSpPr>
          <p:nvPr>
            <p:ph type="sldNum" sz="quarter" idx="5"/>
          </p:nvPr>
        </p:nvSpPr>
        <p:spPr/>
        <p:txBody>
          <a:bodyPr/>
          <a:lstStyle/>
          <a:p>
            <a:fld id="{D36F002D-DD39-4634-81F7-787D46773EDD}" type="slidenum">
              <a:rPr lang="en-US"/>
              <a:t>72</a:t>
            </a:fld>
            <a:endParaRPr lang="en-US"/>
          </a:p>
        </p:txBody>
      </p:sp>
    </p:spTree>
    <p:extLst>
      <p:ext uri="{BB962C8B-B14F-4D97-AF65-F5344CB8AC3E}">
        <p14:creationId xmlns:p14="http://schemas.microsoft.com/office/powerpoint/2010/main" val="40298128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Watch wave form make sure it’s a good read </a:t>
            </a:r>
          </a:p>
        </p:txBody>
      </p:sp>
      <p:sp>
        <p:nvSpPr>
          <p:cNvPr id="4" name="Slide Number Placeholder 3"/>
          <p:cNvSpPr>
            <a:spLocks noGrp="1"/>
          </p:cNvSpPr>
          <p:nvPr>
            <p:ph type="sldNum" sz="quarter" idx="5"/>
          </p:nvPr>
        </p:nvSpPr>
        <p:spPr/>
        <p:txBody>
          <a:bodyPr/>
          <a:lstStyle/>
          <a:p>
            <a:fld id="{D36F002D-DD39-4634-81F7-787D46773EDD}" type="slidenum">
              <a:rPr lang="en-US"/>
              <a:t>73</a:t>
            </a:fld>
            <a:endParaRPr lang="en-US"/>
          </a:p>
        </p:txBody>
      </p:sp>
    </p:spTree>
    <p:extLst>
      <p:ext uri="{BB962C8B-B14F-4D97-AF65-F5344CB8AC3E}">
        <p14:creationId xmlns:p14="http://schemas.microsoft.com/office/powerpoint/2010/main" val="3244496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https://www.aap.org/en-us/advocacy-and-policy/aap-health-initiatives/PEHDIC/Pages/Newborn-Screening-for-CCHD.aspx</a:t>
            </a:r>
            <a:r>
              <a:rPr lang="en-US" dirty="0"/>
              <a:t> </a:t>
            </a:r>
          </a:p>
          <a:p>
            <a:r>
              <a:rPr lang="en-US" dirty="0">
                <a:cs typeface="Calibri"/>
              </a:rPr>
              <a:t>Can have false positive rates from pulmonary pathology, sepsis or another pathology causing hypoxemia or they are well. </a:t>
            </a:r>
          </a:p>
        </p:txBody>
      </p:sp>
      <p:sp>
        <p:nvSpPr>
          <p:cNvPr id="4" name="Slide Number Placeholder 3"/>
          <p:cNvSpPr>
            <a:spLocks noGrp="1"/>
          </p:cNvSpPr>
          <p:nvPr>
            <p:ph type="sldNum" sz="quarter" idx="5"/>
          </p:nvPr>
        </p:nvSpPr>
        <p:spPr/>
        <p:txBody>
          <a:bodyPr/>
          <a:lstStyle/>
          <a:p>
            <a:fld id="{D36F002D-DD39-4634-81F7-787D46773EDD}" type="slidenum">
              <a:rPr lang="en-US"/>
              <a:t>74</a:t>
            </a:fld>
            <a:endParaRPr lang="en-US"/>
          </a:p>
        </p:txBody>
      </p:sp>
    </p:spTree>
    <p:extLst>
      <p:ext uri="{BB962C8B-B14F-4D97-AF65-F5344CB8AC3E}">
        <p14:creationId xmlns:p14="http://schemas.microsoft.com/office/powerpoint/2010/main" val="17127461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F002D-DD39-4634-81F7-787D46773EDD}" type="slidenum">
              <a:rPr lang="en-US" smtClean="0"/>
              <a:t>75</a:t>
            </a:fld>
            <a:endParaRPr lang="en-US"/>
          </a:p>
        </p:txBody>
      </p:sp>
    </p:spTree>
    <p:extLst>
      <p:ext uri="{BB962C8B-B14F-4D97-AF65-F5344CB8AC3E}">
        <p14:creationId xmlns:p14="http://schemas.microsoft.com/office/powerpoint/2010/main" val="10118856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F002D-DD39-4634-81F7-787D46773EDD}" type="slidenum">
              <a:rPr lang="en-US" smtClean="0"/>
              <a:t>76</a:t>
            </a:fld>
            <a:endParaRPr lang="en-US"/>
          </a:p>
        </p:txBody>
      </p:sp>
    </p:spTree>
    <p:extLst>
      <p:ext uri="{BB962C8B-B14F-4D97-AF65-F5344CB8AC3E}">
        <p14:creationId xmlns:p14="http://schemas.microsoft.com/office/powerpoint/2010/main" val="2107698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Insert references  </a:t>
            </a:r>
          </a:p>
        </p:txBody>
      </p:sp>
      <p:sp>
        <p:nvSpPr>
          <p:cNvPr id="4" name="Slide Number Placeholder 3"/>
          <p:cNvSpPr>
            <a:spLocks noGrp="1"/>
          </p:cNvSpPr>
          <p:nvPr>
            <p:ph type="sldNum" sz="quarter" idx="5"/>
          </p:nvPr>
        </p:nvSpPr>
        <p:spPr/>
        <p:txBody>
          <a:bodyPr/>
          <a:lstStyle/>
          <a:p>
            <a:fld id="{D36F002D-DD39-4634-81F7-787D46773EDD}" type="slidenum">
              <a:rPr lang="en-US"/>
              <a:t>77</a:t>
            </a:fld>
            <a:endParaRPr lang="en-US"/>
          </a:p>
        </p:txBody>
      </p:sp>
    </p:spTree>
    <p:extLst>
      <p:ext uri="{BB962C8B-B14F-4D97-AF65-F5344CB8AC3E}">
        <p14:creationId xmlns:p14="http://schemas.microsoft.com/office/powerpoint/2010/main" val="30109591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Insert reference </a:t>
            </a:r>
          </a:p>
        </p:txBody>
      </p:sp>
      <p:sp>
        <p:nvSpPr>
          <p:cNvPr id="4" name="Slide Number Placeholder 3"/>
          <p:cNvSpPr>
            <a:spLocks noGrp="1"/>
          </p:cNvSpPr>
          <p:nvPr>
            <p:ph type="sldNum" sz="quarter" idx="5"/>
          </p:nvPr>
        </p:nvSpPr>
        <p:spPr/>
        <p:txBody>
          <a:bodyPr/>
          <a:lstStyle/>
          <a:p>
            <a:fld id="{D36F002D-DD39-4634-81F7-787D46773EDD}" type="slidenum">
              <a:rPr lang="en-US"/>
              <a:t>78</a:t>
            </a:fld>
            <a:endParaRPr lang="en-US"/>
          </a:p>
        </p:txBody>
      </p:sp>
    </p:spTree>
    <p:extLst>
      <p:ext uri="{BB962C8B-B14F-4D97-AF65-F5344CB8AC3E}">
        <p14:creationId xmlns:p14="http://schemas.microsoft.com/office/powerpoint/2010/main" val="25755741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p>
        </p:txBody>
      </p:sp>
      <p:sp>
        <p:nvSpPr>
          <p:cNvPr id="4" name="Slide Number Placeholder 3"/>
          <p:cNvSpPr>
            <a:spLocks noGrp="1"/>
          </p:cNvSpPr>
          <p:nvPr>
            <p:ph type="sldNum" sz="quarter" idx="5"/>
          </p:nvPr>
        </p:nvSpPr>
        <p:spPr/>
        <p:txBody>
          <a:bodyPr/>
          <a:lstStyle/>
          <a:p>
            <a:fld id="{D36F002D-DD39-4634-81F7-787D46773EDD}" type="slidenum">
              <a:rPr lang="en-US"/>
              <a:t>79</a:t>
            </a:fld>
            <a:endParaRPr lang="en-US"/>
          </a:p>
        </p:txBody>
      </p:sp>
    </p:spTree>
    <p:extLst>
      <p:ext uri="{BB962C8B-B14F-4D97-AF65-F5344CB8AC3E}">
        <p14:creationId xmlns:p14="http://schemas.microsoft.com/office/powerpoint/2010/main" val="4212867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Ballard exam – 2 part exam that can help judge baby’s maturity/gestational age</a:t>
            </a:r>
          </a:p>
          <a:p>
            <a:r>
              <a:rPr lang="en-US" dirty="0"/>
              <a:t>1</a:t>
            </a:r>
            <a:r>
              <a:rPr lang="en-US" baseline="30000" dirty="0"/>
              <a:t>st</a:t>
            </a:r>
            <a:r>
              <a:rPr lang="en-US" dirty="0"/>
              <a:t>  - neuromuscular maturity – grid of different movements </a:t>
            </a:r>
          </a:p>
          <a:p>
            <a:endParaRPr lang="en-US" dirty="0"/>
          </a:p>
          <a:p>
            <a:r>
              <a:rPr lang="en-US" dirty="0"/>
              <a:t>Don’t do on</a:t>
            </a:r>
            <a:r>
              <a:rPr lang="en-US" baseline="0" dirty="0"/>
              <a:t> every baby typically, but if gestation not known, may be used to estimate</a:t>
            </a:r>
            <a:endParaRPr lang="en-US" dirty="0"/>
          </a:p>
        </p:txBody>
      </p:sp>
      <p:sp>
        <p:nvSpPr>
          <p:cNvPr id="4" name="Slide Number Placeholder 3"/>
          <p:cNvSpPr>
            <a:spLocks noGrp="1"/>
          </p:cNvSpPr>
          <p:nvPr>
            <p:ph type="sldNum" sz="quarter" idx="10"/>
          </p:nvPr>
        </p:nvSpPr>
        <p:spPr/>
        <p:txBody>
          <a:bodyPr/>
          <a:lstStyle/>
          <a:p>
            <a:fld id="{EE673D54-7D19-4469-AB28-68AFF255E004}" type="slidenum">
              <a:rPr lang="en-US" smtClean="0"/>
              <a:pPr/>
              <a:t>8</a:t>
            </a:fld>
            <a:endParaRPr lang="en-US"/>
          </a:p>
        </p:txBody>
      </p:sp>
    </p:spTree>
    <p:extLst>
      <p:ext uri="{BB962C8B-B14F-4D97-AF65-F5344CB8AC3E}">
        <p14:creationId xmlns:p14="http://schemas.microsoft.com/office/powerpoint/2010/main" val="1555236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p>
        </p:txBody>
      </p:sp>
      <p:sp>
        <p:nvSpPr>
          <p:cNvPr id="4" name="Slide Number Placeholder 3"/>
          <p:cNvSpPr>
            <a:spLocks noGrp="1"/>
          </p:cNvSpPr>
          <p:nvPr>
            <p:ph type="sldNum" sz="quarter" idx="5"/>
          </p:nvPr>
        </p:nvSpPr>
        <p:spPr/>
        <p:txBody>
          <a:bodyPr/>
          <a:lstStyle/>
          <a:p>
            <a:fld id="{D36F002D-DD39-4634-81F7-787D46773EDD}" type="slidenum">
              <a:rPr lang="en-US"/>
              <a:t>80</a:t>
            </a:fld>
            <a:endParaRPr lang="en-US"/>
          </a:p>
        </p:txBody>
      </p:sp>
    </p:spTree>
    <p:extLst>
      <p:ext uri="{BB962C8B-B14F-4D97-AF65-F5344CB8AC3E}">
        <p14:creationId xmlns:p14="http://schemas.microsoft.com/office/powerpoint/2010/main" val="3494086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endParaRPr lang="en-US" dirty="0">
              <a:cs typeface="Calibri"/>
            </a:endParaRPr>
          </a:p>
        </p:txBody>
      </p:sp>
      <p:sp>
        <p:nvSpPr>
          <p:cNvPr id="4" name="Slide Number Placeholder 3"/>
          <p:cNvSpPr>
            <a:spLocks noGrp="1"/>
          </p:cNvSpPr>
          <p:nvPr>
            <p:ph type="sldNum" sz="quarter" idx="5"/>
          </p:nvPr>
        </p:nvSpPr>
        <p:spPr/>
        <p:txBody>
          <a:bodyPr/>
          <a:lstStyle/>
          <a:p>
            <a:fld id="{D36F002D-DD39-4634-81F7-787D46773EDD}" type="slidenum">
              <a:rPr lang="en-US"/>
              <a:t>81</a:t>
            </a:fld>
            <a:endParaRPr lang="en-US"/>
          </a:p>
        </p:txBody>
      </p:sp>
    </p:spTree>
    <p:extLst>
      <p:ext uri="{BB962C8B-B14F-4D97-AF65-F5344CB8AC3E}">
        <p14:creationId xmlns:p14="http://schemas.microsoft.com/office/powerpoint/2010/main" val="1546163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F002D-DD39-4634-81F7-787D46773EDD}" type="slidenum">
              <a:rPr lang="en-US" smtClean="0"/>
              <a:t>9</a:t>
            </a:fld>
            <a:endParaRPr lang="en-US"/>
          </a:p>
        </p:txBody>
      </p:sp>
    </p:spTree>
    <p:extLst>
      <p:ext uri="{BB962C8B-B14F-4D97-AF65-F5344CB8AC3E}">
        <p14:creationId xmlns:p14="http://schemas.microsoft.com/office/powerpoint/2010/main" val="196961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05423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1080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83537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9876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41433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8/1/24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54336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8/1/24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85524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567618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88008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70236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52845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250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23765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50318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38625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9205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66710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46CE7D5-CF57-46EF-B807-FDD0502418D4}" type="datetimeFigureOut">
              <a:rPr lang="en-US" smtClean="0"/>
              <a:t>8/1/24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25753661"/>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diagramColors" Target="../diagrams/colors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png"/><Relationship Id="rId7" Type="http://schemas.openxmlformats.org/officeDocument/2006/relationships/diagramColors" Target="../diagrams/colors4.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png"/><Relationship Id="rId7" Type="http://schemas.openxmlformats.org/officeDocument/2006/relationships/diagramColors" Target="../diagrams/colors5.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png"/><Relationship Id="rId7" Type="http://schemas.openxmlformats.org/officeDocument/2006/relationships/diagramColors" Target="../diagrams/colors6.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s://www.doh.wa.gov/YouandYourFamily/InfantsandChildren/NewbornScreening/Disorders/OtherDisorders#X-ALD" TargetMode="External"/><Relationship Id="rId3" Type="http://schemas.openxmlformats.org/officeDocument/2006/relationships/image" Target="../media/image1.png"/><Relationship Id="rId7" Type="http://schemas.openxmlformats.org/officeDocument/2006/relationships/hyperlink" Target="https://www.doh.wa.gov/YouandYourFamily/InfantsandChildren/NewbornScreening/Disorders/OtherDisorders"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hyperlink" Target="https://www.doh.wa.gov/YouandYourFamily/InfantsandChildren/NewbornScreening/Disorders/FattyAcidDisorders" TargetMode="External"/><Relationship Id="rId5" Type="http://schemas.openxmlformats.org/officeDocument/2006/relationships/hyperlink" Target="https://www.doh.wa.gov/YouandYourFamily/InfantsandChildren/NewbornScreening/Disorders/OrganicAcidDisorders" TargetMode="External"/><Relationship Id="rId4" Type="http://schemas.openxmlformats.org/officeDocument/2006/relationships/hyperlink" Target="https://www.doh.wa.gov/YouandYourFamily/InfantsandChildren/NewbornScreening/Disorders/AminoAcidDisorder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png"/><Relationship Id="rId7" Type="http://schemas.openxmlformats.org/officeDocument/2006/relationships/diagramColors" Target="../diagrams/colors7.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1.xml.rels><?xml version="1.0" encoding="UTF-8" standalone="yes"?>
<Relationships xmlns="http://schemas.openxmlformats.org/package/2006/relationships"><Relationship Id="rId3" Type="http://schemas.openxmlformats.org/officeDocument/2006/relationships/hyperlink" Target="http://adolescent.html/#f1"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hyperlink" Target="http://detail.action?docID=4612328" TargetMode="External"/><Relationship Id="rId4" Type="http://schemas.openxmlformats.org/officeDocument/2006/relationships/hyperlink" Target="https://www.doh.wa.gov/YouandYourFamily/InfantsandChildren/NewbornScreening/Disord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0068059-9097-4F05-BA38-CDD7DBF77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ctrTitle"/>
          </p:nvPr>
        </p:nvSpPr>
        <p:spPr>
          <a:xfrm>
            <a:off x="1524000" y="1898636"/>
            <a:ext cx="9144000" cy="2486130"/>
          </a:xfrm>
        </p:spPr>
        <p:txBody>
          <a:bodyPr>
            <a:normAutofit/>
          </a:bodyPr>
          <a:lstStyle/>
          <a:p>
            <a:pPr algn="ctr"/>
            <a:r>
              <a:rPr lang="en-US" sz="5400" dirty="0">
                <a:solidFill>
                  <a:schemeClr val="tx1">
                    <a:lumMod val="95000"/>
                  </a:schemeClr>
                </a:solidFill>
                <a:cs typeface="Calibri Light"/>
              </a:rPr>
              <a:t>Term Newborn Hospital Management, </a:t>
            </a:r>
            <a:br>
              <a:rPr lang="en-US" sz="5400" dirty="0">
                <a:solidFill>
                  <a:schemeClr val="tx1">
                    <a:lumMod val="95000"/>
                  </a:schemeClr>
                </a:solidFill>
                <a:cs typeface="Calibri Light"/>
              </a:rPr>
            </a:br>
            <a:r>
              <a:rPr lang="en-US" sz="5400" dirty="0">
                <a:solidFill>
                  <a:schemeClr val="tx1">
                    <a:lumMod val="95000"/>
                  </a:schemeClr>
                </a:solidFill>
                <a:cs typeface="Calibri Light"/>
              </a:rPr>
              <a:t>Discharge and Follow up</a:t>
            </a:r>
          </a:p>
        </p:txBody>
      </p:sp>
      <p:sp>
        <p:nvSpPr>
          <p:cNvPr id="3" name="Subtitle 2"/>
          <p:cNvSpPr>
            <a:spLocks noGrp="1"/>
          </p:cNvSpPr>
          <p:nvPr>
            <p:ph type="subTitle" idx="1"/>
          </p:nvPr>
        </p:nvSpPr>
        <p:spPr>
          <a:xfrm>
            <a:off x="1524000" y="4059827"/>
            <a:ext cx="9144000" cy="1567489"/>
          </a:xfrm>
        </p:spPr>
        <p:txBody>
          <a:bodyPr vert="horz" lIns="91440" tIns="45720" rIns="91440" bIns="45720" rtlCol="0">
            <a:normAutofit/>
          </a:bodyPr>
          <a:lstStyle/>
          <a:p>
            <a:pPr algn="ctr"/>
            <a:r>
              <a:rPr lang="en-US" sz="2800" dirty="0">
                <a:solidFill>
                  <a:schemeClr val="tx2"/>
                </a:solidFill>
                <a:cs typeface="Calibri"/>
              </a:rPr>
              <a:t>Jessie Marks DNP, ARNP</a:t>
            </a:r>
            <a:endParaRPr lang="en-US" sz="2800" dirty="0">
              <a:solidFill>
                <a:schemeClr val="tx2"/>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Gestational Age Assessment</a:t>
            </a:r>
          </a:p>
        </p:txBody>
      </p:sp>
      <p:sp>
        <p:nvSpPr>
          <p:cNvPr id="33795" name="Rectangle 3"/>
          <p:cNvSpPr>
            <a:spLocks noGrp="1" noChangeArrowheads="1"/>
          </p:cNvSpPr>
          <p:nvPr>
            <p:ph idx="1"/>
          </p:nvPr>
        </p:nvSpPr>
        <p:spPr>
          <a:xfrm>
            <a:off x="1981200" y="1600200"/>
            <a:ext cx="8229600" cy="4876800"/>
          </a:xfrm>
        </p:spPr>
        <p:txBody>
          <a:bodyPr>
            <a:normAutofit/>
          </a:bodyPr>
          <a:lstStyle/>
          <a:p>
            <a:pPr eaLnBrk="1" hangingPunct="1"/>
            <a:r>
              <a:rPr lang="en-US" sz="3600" dirty="0"/>
              <a:t>Ballard exam</a:t>
            </a:r>
          </a:p>
          <a:p>
            <a:pPr lvl="1" eaLnBrk="1" hangingPunct="1"/>
            <a:r>
              <a:rPr lang="en-US" sz="3200" dirty="0"/>
              <a:t>Physical maturity</a:t>
            </a:r>
          </a:p>
          <a:p>
            <a:pPr lvl="2" eaLnBrk="1" hangingPunct="1"/>
            <a:r>
              <a:rPr lang="en-US" sz="2800" dirty="0"/>
              <a:t>Skin</a:t>
            </a:r>
          </a:p>
          <a:p>
            <a:pPr lvl="2" eaLnBrk="1" hangingPunct="1"/>
            <a:r>
              <a:rPr lang="en-US" sz="2800" dirty="0"/>
              <a:t>Lanugo</a:t>
            </a:r>
          </a:p>
          <a:p>
            <a:pPr lvl="2" eaLnBrk="1" hangingPunct="1"/>
            <a:r>
              <a:rPr lang="en-US" sz="2800" dirty="0"/>
              <a:t>Plantar surface</a:t>
            </a:r>
          </a:p>
          <a:p>
            <a:pPr lvl="2" eaLnBrk="1" hangingPunct="1"/>
            <a:r>
              <a:rPr lang="en-US" sz="2800" dirty="0"/>
              <a:t>Chest- nipple area (breast)</a:t>
            </a:r>
          </a:p>
          <a:p>
            <a:pPr lvl="2" eaLnBrk="1" hangingPunct="1"/>
            <a:r>
              <a:rPr lang="en-US" sz="2800" dirty="0"/>
              <a:t>Eye/ear</a:t>
            </a:r>
          </a:p>
          <a:p>
            <a:pPr lvl="2" eaLnBrk="1" hangingPunct="1"/>
            <a:r>
              <a:rPr lang="en-US" sz="2800" dirty="0"/>
              <a:t>Genitals-male</a:t>
            </a:r>
          </a:p>
          <a:p>
            <a:pPr lvl="2" eaLnBrk="1" hangingPunct="1"/>
            <a:r>
              <a:rPr lang="en-US" sz="2800" dirty="0"/>
              <a:t>Genitals-female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028"/>
          <p:cNvPicPr>
            <a:picLocks noChangeAspect="1" noChangeArrowheads="1"/>
          </p:cNvPicPr>
          <p:nvPr/>
        </p:nvPicPr>
        <p:blipFill>
          <a:blip r:embed="rId3"/>
          <a:srcRect/>
          <a:stretch>
            <a:fillRect/>
          </a:stretch>
        </p:blipFill>
        <p:spPr bwMode="auto">
          <a:xfrm>
            <a:off x="2362200" y="1417638"/>
            <a:ext cx="7924800" cy="54403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Ballard Exam: Physical Maturity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err="1"/>
              <a:t>Intrapartum</a:t>
            </a:r>
            <a:r>
              <a:rPr lang="en-US" dirty="0"/>
              <a:t> Course</a:t>
            </a:r>
          </a:p>
        </p:txBody>
      </p:sp>
      <p:sp>
        <p:nvSpPr>
          <p:cNvPr id="26627" name="Rectangle 3"/>
          <p:cNvSpPr>
            <a:spLocks noGrp="1" noChangeArrowheads="1"/>
          </p:cNvSpPr>
          <p:nvPr>
            <p:ph idx="1"/>
          </p:nvPr>
        </p:nvSpPr>
        <p:spPr/>
        <p:txBody>
          <a:bodyPr/>
          <a:lstStyle/>
          <a:p>
            <a:pPr eaLnBrk="1" hangingPunct="1"/>
            <a:r>
              <a:rPr lang="en-US" dirty="0"/>
              <a:t>Length of labor</a:t>
            </a:r>
          </a:p>
          <a:p>
            <a:pPr eaLnBrk="1" hangingPunct="1"/>
            <a:r>
              <a:rPr lang="en-US" dirty="0"/>
              <a:t>Induction (&amp; reason)</a:t>
            </a:r>
          </a:p>
          <a:p>
            <a:pPr eaLnBrk="1" hangingPunct="1"/>
            <a:r>
              <a:rPr lang="en-US" dirty="0"/>
              <a:t>Duration of rupture of membranes</a:t>
            </a:r>
          </a:p>
          <a:p>
            <a:pPr eaLnBrk="1" hangingPunct="1"/>
            <a:r>
              <a:rPr lang="en-US" dirty="0"/>
              <a:t>Intrauterine meconium</a:t>
            </a:r>
          </a:p>
          <a:p>
            <a:pPr eaLnBrk="1" hangingPunct="1"/>
            <a:r>
              <a:rPr lang="en-US" dirty="0"/>
              <a:t>Fetal distress</a:t>
            </a:r>
          </a:p>
          <a:p>
            <a:pPr eaLnBrk="1" hangingPunct="1"/>
            <a:r>
              <a:rPr lang="en-US" dirty="0"/>
              <a:t>Vitals (esp. fever)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Delivery</a:t>
            </a:r>
          </a:p>
        </p:txBody>
      </p:sp>
      <p:sp>
        <p:nvSpPr>
          <p:cNvPr id="27651" name="Rectangle 3"/>
          <p:cNvSpPr>
            <a:spLocks noGrp="1" noChangeArrowheads="1"/>
          </p:cNvSpPr>
          <p:nvPr>
            <p:ph idx="1"/>
          </p:nvPr>
        </p:nvSpPr>
        <p:spPr/>
        <p:txBody>
          <a:bodyPr/>
          <a:lstStyle/>
          <a:p>
            <a:pPr eaLnBrk="1" hangingPunct="1">
              <a:lnSpc>
                <a:spcPct val="90000"/>
              </a:lnSpc>
            </a:pPr>
            <a:r>
              <a:rPr lang="en-US" dirty="0"/>
              <a:t>Vaginal birth</a:t>
            </a:r>
          </a:p>
          <a:p>
            <a:pPr lvl="1" eaLnBrk="1" hangingPunct="1">
              <a:lnSpc>
                <a:spcPct val="90000"/>
              </a:lnSpc>
            </a:pPr>
            <a:r>
              <a:rPr lang="en-US" sz="2500" dirty="0"/>
              <a:t>Spontaneous or induced</a:t>
            </a:r>
          </a:p>
          <a:p>
            <a:pPr lvl="1" eaLnBrk="1" hangingPunct="1">
              <a:lnSpc>
                <a:spcPct val="90000"/>
              </a:lnSpc>
            </a:pPr>
            <a:r>
              <a:rPr lang="en-US" sz="2500" dirty="0"/>
              <a:t>Instrument delivery</a:t>
            </a:r>
          </a:p>
          <a:p>
            <a:pPr lvl="2" eaLnBrk="1" hangingPunct="1">
              <a:lnSpc>
                <a:spcPct val="90000"/>
              </a:lnSpc>
            </a:pPr>
            <a:r>
              <a:rPr lang="en-US" dirty="0"/>
              <a:t>Forceps, vacuum</a:t>
            </a:r>
          </a:p>
          <a:p>
            <a:pPr eaLnBrk="1" hangingPunct="1">
              <a:lnSpc>
                <a:spcPct val="90000"/>
              </a:lnSpc>
            </a:pPr>
            <a:r>
              <a:rPr lang="en-US" dirty="0"/>
              <a:t>Caesarean section</a:t>
            </a:r>
          </a:p>
          <a:p>
            <a:pPr lvl="1" eaLnBrk="1" hangingPunct="1">
              <a:lnSpc>
                <a:spcPct val="90000"/>
              </a:lnSpc>
            </a:pPr>
            <a:r>
              <a:rPr lang="en-US" sz="2500" dirty="0"/>
              <a:t>Planned</a:t>
            </a:r>
          </a:p>
          <a:p>
            <a:pPr lvl="1" eaLnBrk="1" hangingPunct="1">
              <a:lnSpc>
                <a:spcPct val="90000"/>
              </a:lnSpc>
            </a:pPr>
            <a:r>
              <a:rPr lang="en-US" sz="2500" dirty="0"/>
              <a:t>Urgent or emergent</a:t>
            </a:r>
          </a:p>
          <a:p>
            <a:pPr lvl="2" eaLnBrk="1" hangingPunct="1">
              <a:lnSpc>
                <a:spcPct val="90000"/>
              </a:lnSpc>
            </a:pPr>
            <a:r>
              <a:rPr lang="en-US" dirty="0"/>
              <a:t>Indications- fetal distress, failure to progress, maternal condition such as hypertension or bleeding</a:t>
            </a:r>
          </a:p>
          <a:p>
            <a:pPr eaLnBrk="1" hangingPunct="1">
              <a:lnSpc>
                <a:spcPct val="90000"/>
              </a:lnSpc>
            </a:pP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1" y="2057401"/>
            <a:ext cx="3163887"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Stabilization</a:t>
            </a:r>
          </a:p>
        </p:txBody>
      </p:sp>
      <p:sp>
        <p:nvSpPr>
          <p:cNvPr id="28675" name="Rectangle 3"/>
          <p:cNvSpPr>
            <a:spLocks noGrp="1" noChangeArrowheads="1"/>
          </p:cNvSpPr>
          <p:nvPr>
            <p:ph idx="1"/>
          </p:nvPr>
        </p:nvSpPr>
        <p:spPr>
          <a:xfrm>
            <a:off x="1981200" y="1600200"/>
            <a:ext cx="4343400" cy="4648200"/>
          </a:xfrm>
        </p:spPr>
        <p:txBody>
          <a:bodyPr/>
          <a:lstStyle/>
          <a:p>
            <a:pPr eaLnBrk="1" hangingPunct="1">
              <a:lnSpc>
                <a:spcPct val="90000"/>
              </a:lnSpc>
            </a:pPr>
            <a:r>
              <a:rPr lang="en-US" dirty="0"/>
              <a:t>Standard- warm, dry, stimulate</a:t>
            </a:r>
          </a:p>
          <a:p>
            <a:pPr eaLnBrk="1" hangingPunct="1">
              <a:lnSpc>
                <a:spcPct val="90000"/>
              </a:lnSpc>
            </a:pPr>
            <a:r>
              <a:rPr lang="en-US" dirty="0"/>
              <a:t>APGAR scores</a:t>
            </a:r>
          </a:p>
          <a:p>
            <a:pPr eaLnBrk="1" hangingPunct="1">
              <a:lnSpc>
                <a:spcPct val="90000"/>
              </a:lnSpc>
            </a:pPr>
            <a:r>
              <a:rPr lang="en-US" dirty="0"/>
              <a:t>Any resuscitation efforts?</a:t>
            </a:r>
          </a:p>
          <a:p>
            <a:pPr lvl="1">
              <a:lnSpc>
                <a:spcPct val="90000"/>
              </a:lnSpc>
            </a:pPr>
            <a:r>
              <a:rPr lang="en-US" dirty="0" err="1"/>
              <a:t>Blowby</a:t>
            </a:r>
            <a:r>
              <a:rPr lang="en-US" dirty="0"/>
              <a:t> oxygen</a:t>
            </a:r>
          </a:p>
          <a:p>
            <a:pPr lvl="1">
              <a:lnSpc>
                <a:spcPct val="90000"/>
              </a:lnSpc>
            </a:pPr>
            <a:r>
              <a:rPr lang="en-US" dirty="0"/>
              <a:t>CPAP</a:t>
            </a:r>
          </a:p>
          <a:p>
            <a:pPr lvl="1">
              <a:lnSpc>
                <a:spcPct val="90000"/>
              </a:lnSpc>
            </a:pPr>
            <a:r>
              <a:rPr lang="en-US" dirty="0"/>
              <a:t>PPV</a:t>
            </a:r>
          </a:p>
          <a:p>
            <a:pPr lvl="1">
              <a:lnSpc>
                <a:spcPct val="90000"/>
              </a:lnSpc>
            </a:pPr>
            <a:r>
              <a:rPr lang="en-US" dirty="0"/>
              <a:t>Chest compressions, medications</a:t>
            </a:r>
          </a:p>
          <a:p>
            <a:pPr eaLnBrk="1" hangingPunct="1">
              <a:lnSpc>
                <a:spcPct val="90000"/>
              </a:lnSpc>
            </a:pPr>
            <a:r>
              <a:rPr lang="en-US" dirty="0"/>
              <a:t>Transition issues</a:t>
            </a:r>
          </a:p>
          <a:p>
            <a:pPr eaLnBrk="1" hangingPunct="1">
              <a:lnSpc>
                <a:spcPct val="90000"/>
              </a:lnSpc>
            </a:pP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506" y="2057400"/>
            <a:ext cx="3791648"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new012"/>
          <p:cNvPicPr>
            <a:picLocks noChangeAspect="1" noChangeArrowheads="1"/>
          </p:cNvPicPr>
          <p:nvPr/>
        </p:nvPicPr>
        <p:blipFill>
          <a:blip r:embed="rId3"/>
          <a:srcRect/>
          <a:stretch>
            <a:fillRect/>
          </a:stretch>
        </p:blipFill>
        <p:spPr bwMode="auto">
          <a:xfrm>
            <a:off x="1905000" y="1524000"/>
            <a:ext cx="3983038" cy="4986338"/>
          </a:xfrm>
          <a:prstGeom prst="rect">
            <a:avLst/>
          </a:prstGeom>
          <a:noFill/>
          <a:ln w="9525">
            <a:noFill/>
            <a:miter lim="800000"/>
            <a:headEnd/>
            <a:tailEnd/>
          </a:ln>
        </p:spPr>
      </p:pic>
      <p:sp>
        <p:nvSpPr>
          <p:cNvPr id="29699" name="Text Box 6"/>
          <p:cNvSpPr txBox="1">
            <a:spLocks noChangeArrowheads="1"/>
          </p:cNvSpPr>
          <p:nvPr/>
        </p:nvSpPr>
        <p:spPr bwMode="auto">
          <a:xfrm>
            <a:off x="6308726" y="1571624"/>
            <a:ext cx="3216275" cy="2819362"/>
          </a:xfrm>
          <a:prstGeom prst="rect">
            <a:avLst/>
          </a:prstGeom>
          <a:noFill/>
          <a:ln w="9525">
            <a:noFill/>
            <a:miter lim="800000"/>
            <a:headEnd/>
            <a:tailEnd/>
          </a:ln>
        </p:spPr>
        <p:txBody>
          <a:bodyPr wrap="square">
            <a:spAutoFit/>
          </a:bodyPr>
          <a:lstStyle/>
          <a:p>
            <a:endParaRPr lang="en-US" dirty="0"/>
          </a:p>
          <a:p>
            <a:pPr>
              <a:lnSpc>
                <a:spcPct val="150000"/>
              </a:lnSpc>
            </a:pPr>
            <a:r>
              <a:rPr lang="en-US" b="1" dirty="0"/>
              <a:t>Heart rate		2</a:t>
            </a:r>
          </a:p>
          <a:p>
            <a:pPr>
              <a:lnSpc>
                <a:spcPct val="150000"/>
              </a:lnSpc>
            </a:pPr>
            <a:r>
              <a:rPr lang="en-US" b="1" dirty="0"/>
              <a:t>Respiratory effort	2</a:t>
            </a:r>
          </a:p>
          <a:p>
            <a:pPr>
              <a:lnSpc>
                <a:spcPct val="150000"/>
              </a:lnSpc>
            </a:pPr>
            <a:r>
              <a:rPr lang="en-US" b="1" dirty="0"/>
              <a:t>Muscle tone		2</a:t>
            </a:r>
          </a:p>
          <a:p>
            <a:pPr>
              <a:lnSpc>
                <a:spcPct val="150000"/>
              </a:lnSpc>
            </a:pPr>
            <a:r>
              <a:rPr lang="en-US" b="1" dirty="0"/>
              <a:t>Reflex irritability	2</a:t>
            </a:r>
          </a:p>
          <a:p>
            <a:pPr>
              <a:lnSpc>
                <a:spcPct val="150000"/>
              </a:lnSpc>
            </a:pPr>
            <a:r>
              <a:rPr lang="en-US" b="1" dirty="0"/>
              <a:t>Color			</a:t>
            </a:r>
            <a:r>
              <a:rPr lang="en-US" b="1" u="sng" dirty="0"/>
              <a:t>2</a:t>
            </a:r>
          </a:p>
          <a:p>
            <a:pPr algn="r">
              <a:lnSpc>
                <a:spcPct val="150000"/>
              </a:lnSpc>
            </a:pPr>
            <a:r>
              <a:rPr lang="en-US" b="1" dirty="0"/>
              <a:t>10</a:t>
            </a:r>
          </a:p>
        </p:txBody>
      </p:sp>
      <p:sp>
        <p:nvSpPr>
          <p:cNvPr id="2" name="Title 1"/>
          <p:cNvSpPr>
            <a:spLocks noGrp="1"/>
          </p:cNvSpPr>
          <p:nvPr>
            <p:ph type="title"/>
          </p:nvPr>
        </p:nvSpPr>
        <p:spPr/>
        <p:txBody>
          <a:bodyPr/>
          <a:lstStyle/>
          <a:p>
            <a:r>
              <a:rPr lang="en-US" dirty="0"/>
              <a:t>APGAR Score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520" y="2559685"/>
            <a:ext cx="10515600" cy="1325563"/>
          </a:xfrm>
        </p:spPr>
        <p:txBody>
          <a:bodyPr/>
          <a:lstStyle/>
          <a:p>
            <a:pPr algn="ctr"/>
            <a:r>
              <a:rPr lang="en-US" dirty="0"/>
              <a:t>Newborn Exam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7889" y="1349680"/>
            <a:ext cx="2931320" cy="4449541"/>
          </a:xfrm>
        </p:spPr>
        <p:txBody>
          <a:bodyPr anchor="t">
            <a:normAutofit/>
          </a:bodyPr>
          <a:lstStyle/>
          <a:p>
            <a:r>
              <a:rPr lang="en-US" sz="4800">
                <a:solidFill>
                  <a:schemeClr val="tx1"/>
                </a:solidFill>
              </a:rPr>
              <a:t>Key Times for Newborn Exams</a:t>
            </a:r>
          </a:p>
        </p:txBody>
      </p:sp>
      <p:graphicFrame>
        <p:nvGraphicFramePr>
          <p:cNvPr id="5" name="Content Placeholder 2">
            <a:extLst>
              <a:ext uri="{FF2B5EF4-FFF2-40B4-BE49-F238E27FC236}">
                <a16:creationId xmlns:a16="http://schemas.microsoft.com/office/drawing/2014/main" id="{F89CC8F7-F599-4614-BC66-BC5625AC16D4}"/>
              </a:ext>
            </a:extLst>
          </p:cNvPr>
          <p:cNvGraphicFramePr>
            <a:graphicFrameLocks noGrp="1"/>
          </p:cNvGraphicFramePr>
          <p:nvPr>
            <p:ph idx="1"/>
            <p:extLst>
              <p:ext uri="{D42A27DB-BD31-4B8C-83A1-F6EECF244321}">
                <p14:modId xmlns:p14="http://schemas.microsoft.com/office/powerpoint/2010/main" val="3427691854"/>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58405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2">
                <a:lumMod val="50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en-US"/>
              <a:t>Newborn exam</a:t>
            </a:r>
          </a:p>
        </p:txBody>
      </p:sp>
      <p:sp>
        <p:nvSpPr>
          <p:cNvPr id="35843" name="Rectangle 3"/>
          <p:cNvSpPr>
            <a:spLocks noGrp="1" noChangeArrowheads="1"/>
          </p:cNvSpPr>
          <p:nvPr>
            <p:ph idx="1"/>
          </p:nvPr>
        </p:nvSpPr>
        <p:spPr>
          <a:xfrm>
            <a:off x="838200" y="1690688"/>
            <a:ext cx="4775935" cy="4561522"/>
          </a:xfrm>
        </p:spPr>
        <p:txBody>
          <a:bodyPr>
            <a:normAutofit/>
          </a:bodyPr>
          <a:lstStyle/>
          <a:p>
            <a:pPr eaLnBrk="1" hangingPunct="1">
              <a:lnSpc>
                <a:spcPct val="110000"/>
              </a:lnSpc>
            </a:pPr>
            <a:r>
              <a:rPr lang="en-US" sz="2000" dirty="0"/>
              <a:t>General appearance</a:t>
            </a:r>
          </a:p>
          <a:p>
            <a:pPr lvl="1" eaLnBrk="1" hangingPunct="1">
              <a:lnSpc>
                <a:spcPct val="110000"/>
              </a:lnSpc>
            </a:pPr>
            <a:r>
              <a:rPr lang="en-US" sz="2000" dirty="0"/>
              <a:t>Weight, length, OFC</a:t>
            </a:r>
          </a:p>
          <a:p>
            <a:pPr lvl="1" eaLnBrk="1" hangingPunct="1">
              <a:lnSpc>
                <a:spcPct val="110000"/>
              </a:lnSpc>
            </a:pPr>
            <a:r>
              <a:rPr lang="en-US" sz="2000" dirty="0"/>
              <a:t>SGA, LGA</a:t>
            </a:r>
          </a:p>
          <a:p>
            <a:pPr lvl="1" eaLnBrk="1" hangingPunct="1">
              <a:lnSpc>
                <a:spcPct val="110000"/>
              </a:lnSpc>
            </a:pPr>
            <a:r>
              <a:rPr lang="en-US" sz="2000" dirty="0"/>
              <a:t>Tone, posture</a:t>
            </a:r>
          </a:p>
          <a:p>
            <a:pPr lvl="1" eaLnBrk="1" hangingPunct="1">
              <a:lnSpc>
                <a:spcPct val="110000"/>
              </a:lnSpc>
            </a:pPr>
            <a:r>
              <a:rPr lang="en-US" sz="2000" dirty="0"/>
              <a:t>Proportion, obvious malformations</a:t>
            </a:r>
          </a:p>
          <a:p>
            <a:pPr lvl="1" eaLnBrk="1" hangingPunct="1">
              <a:lnSpc>
                <a:spcPct val="110000"/>
              </a:lnSpc>
            </a:pPr>
            <a:r>
              <a:rPr lang="en-US" sz="2000" dirty="0"/>
              <a:t>Skin: </a:t>
            </a:r>
          </a:p>
          <a:p>
            <a:pPr lvl="2" eaLnBrk="1" hangingPunct="1">
              <a:lnSpc>
                <a:spcPct val="110000"/>
              </a:lnSpc>
            </a:pPr>
            <a:r>
              <a:rPr lang="en-US" dirty="0"/>
              <a:t>pink, acrocyanotic, mottled, jaundiced, bronze</a:t>
            </a:r>
          </a:p>
          <a:p>
            <a:pPr eaLnBrk="1" hangingPunct="1">
              <a:lnSpc>
                <a:spcPct val="110000"/>
              </a:lnSpc>
            </a:pPr>
            <a:r>
              <a:rPr lang="en-US" sz="2000" dirty="0"/>
              <a:t>State</a:t>
            </a:r>
          </a:p>
          <a:p>
            <a:pPr lvl="1" eaLnBrk="1" hangingPunct="1">
              <a:lnSpc>
                <a:spcPct val="110000"/>
              </a:lnSpc>
            </a:pPr>
            <a:r>
              <a:rPr lang="en-US" sz="2000" dirty="0"/>
              <a:t>Sleep, quiet alert, active alert, crying</a:t>
            </a:r>
          </a:p>
          <a:p>
            <a:pPr lvl="1" eaLnBrk="1" hangingPunct="1">
              <a:lnSpc>
                <a:spcPct val="110000"/>
              </a:lnSpc>
            </a:pPr>
            <a:r>
              <a:rPr lang="en-US" sz="2000" dirty="0"/>
              <a:t>Responsiveness, consolability</a:t>
            </a:r>
          </a:p>
          <a:p>
            <a:pPr eaLnBrk="1" hangingPunct="1">
              <a:lnSpc>
                <a:spcPct val="110000"/>
              </a:lnSpc>
            </a:pPr>
            <a:endParaRPr lang="en-US" sz="1400" dirty="0"/>
          </a:p>
        </p:txBody>
      </p:sp>
      <p:pic>
        <p:nvPicPr>
          <p:cNvPr id="4" name="Picture 5">
            <a:extLst>
              <a:ext uri="{FF2B5EF4-FFF2-40B4-BE49-F238E27FC236}">
                <a16:creationId xmlns:a16="http://schemas.microsoft.com/office/drawing/2014/main" id="{AC32218A-6498-495F-AC92-8CF1939E33D6}"/>
              </a:ext>
            </a:extLst>
          </p:cNvPr>
          <p:cNvPicPr>
            <a:picLocks noChangeAspect="1" noChangeArrowheads="1"/>
          </p:cNvPicPr>
          <p:nvPr/>
        </p:nvPicPr>
        <p:blipFill>
          <a:blip r:embed="rId3"/>
          <a:stretch>
            <a:fillRect/>
          </a:stretch>
        </p:blipFill>
        <p:spPr bwMode="auto">
          <a:xfrm>
            <a:off x="6094411" y="2453233"/>
            <a:ext cx="4960443" cy="2575614"/>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a:t>Newborn exam- Skin</a:t>
            </a:r>
          </a:p>
        </p:txBody>
      </p:sp>
      <p:sp>
        <p:nvSpPr>
          <p:cNvPr id="39939" name="Rectangle 3"/>
          <p:cNvSpPr>
            <a:spLocks noGrp="1" noChangeArrowheads="1"/>
          </p:cNvSpPr>
          <p:nvPr>
            <p:ph idx="1"/>
          </p:nvPr>
        </p:nvSpPr>
        <p:spPr>
          <a:xfrm>
            <a:off x="2038350" y="1690688"/>
            <a:ext cx="7924800" cy="4572000"/>
          </a:xfrm>
        </p:spPr>
        <p:txBody>
          <a:bodyPr>
            <a:normAutofit lnSpcReduction="10000"/>
          </a:bodyPr>
          <a:lstStyle/>
          <a:p>
            <a:pPr eaLnBrk="1" hangingPunct="1">
              <a:lnSpc>
                <a:spcPct val="90000"/>
              </a:lnSpc>
            </a:pPr>
            <a:r>
              <a:rPr lang="en-US" dirty="0"/>
              <a:t>Numerous skin conditions encountered – majority variations on normal</a:t>
            </a:r>
          </a:p>
          <a:p>
            <a:pPr lvl="1">
              <a:lnSpc>
                <a:spcPct val="90000"/>
              </a:lnSpc>
            </a:pPr>
            <a:r>
              <a:rPr lang="en-US" dirty="0"/>
              <a:t>Erythema </a:t>
            </a:r>
            <a:r>
              <a:rPr lang="en-US" dirty="0" err="1"/>
              <a:t>toxicum</a:t>
            </a:r>
            <a:endParaRPr lang="en-US" dirty="0"/>
          </a:p>
          <a:p>
            <a:pPr lvl="1">
              <a:lnSpc>
                <a:spcPct val="90000"/>
              </a:lnSpc>
            </a:pPr>
            <a:r>
              <a:rPr lang="en-US" dirty="0"/>
              <a:t>Milia</a:t>
            </a:r>
          </a:p>
          <a:p>
            <a:pPr lvl="1">
              <a:lnSpc>
                <a:spcPct val="90000"/>
              </a:lnSpc>
            </a:pPr>
            <a:r>
              <a:rPr lang="en-US" dirty="0"/>
              <a:t>Miliaria</a:t>
            </a:r>
          </a:p>
          <a:p>
            <a:pPr lvl="1">
              <a:lnSpc>
                <a:spcPct val="90000"/>
              </a:lnSpc>
            </a:pPr>
            <a:r>
              <a:rPr lang="en-US" dirty="0"/>
              <a:t>Transient pustular melanosis of newborn</a:t>
            </a:r>
          </a:p>
          <a:p>
            <a:pPr lvl="1">
              <a:lnSpc>
                <a:spcPct val="90000"/>
              </a:lnSpc>
            </a:pPr>
            <a:r>
              <a:rPr lang="en-US" dirty="0"/>
              <a:t>Acne </a:t>
            </a:r>
            <a:r>
              <a:rPr lang="en-US" dirty="0" err="1"/>
              <a:t>neonatorium</a:t>
            </a:r>
            <a:endParaRPr lang="en-US" dirty="0"/>
          </a:p>
          <a:p>
            <a:pPr lvl="1">
              <a:lnSpc>
                <a:spcPct val="90000"/>
              </a:lnSpc>
            </a:pPr>
            <a:r>
              <a:rPr lang="en-US" dirty="0"/>
              <a:t>Nevus simplex</a:t>
            </a:r>
          </a:p>
          <a:p>
            <a:pPr lvl="1">
              <a:lnSpc>
                <a:spcPct val="90000"/>
              </a:lnSpc>
              <a:buFont typeface="Wingdings" panose="05000000000000000000" pitchFamily="2" charset="2"/>
              <a:buChar char="Ø"/>
            </a:pPr>
            <a:r>
              <a:rPr lang="en-US" dirty="0"/>
              <a:t>Primarily document and reassure</a:t>
            </a:r>
          </a:p>
          <a:p>
            <a:pPr marL="182880" lvl="1"/>
            <a:r>
              <a:rPr lang="en-US" dirty="0"/>
              <a:t>Red flags</a:t>
            </a:r>
          </a:p>
          <a:p>
            <a:pPr marL="457200" lvl="2"/>
            <a:r>
              <a:rPr lang="en-US" dirty="0"/>
              <a:t>Nevus </a:t>
            </a:r>
            <a:r>
              <a:rPr lang="en-US" dirty="0" err="1"/>
              <a:t>flammeus</a:t>
            </a:r>
            <a:endParaRPr lang="en-US" dirty="0"/>
          </a:p>
          <a:p>
            <a:pPr marL="457200" lvl="2"/>
            <a:r>
              <a:rPr lang="en-US" dirty="0"/>
              <a:t>Jaundice</a:t>
            </a:r>
          </a:p>
          <a:p>
            <a:pPr marL="560070" lvl="2" indent="-285750">
              <a:buFont typeface="Wingdings" panose="05000000000000000000" pitchFamily="2" charset="2"/>
              <a:buChar char="Ø"/>
            </a:pPr>
            <a:r>
              <a:rPr lang="en-US" dirty="0"/>
              <a:t>Warrant referral/follow-up</a:t>
            </a:r>
          </a:p>
          <a:p>
            <a:pPr eaLnBrk="1" hangingPunct="1">
              <a:lnSpc>
                <a:spcPct val="90000"/>
              </a:lnSpc>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7A690B-DE55-4274-B33B-C91FD647E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9CD390-6DB5-4AEA-8D13-BC6CEF34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5344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AD617-5CF1-4539-BE20-62A1B7243806}"/>
              </a:ext>
            </a:extLst>
          </p:cNvPr>
          <p:cNvSpPr>
            <a:spLocks noGrp="1"/>
          </p:cNvSpPr>
          <p:nvPr>
            <p:ph type="title"/>
          </p:nvPr>
        </p:nvSpPr>
        <p:spPr>
          <a:xfrm>
            <a:off x="838199" y="1015320"/>
            <a:ext cx="3603169" cy="4827361"/>
          </a:xfrm>
        </p:spPr>
        <p:txBody>
          <a:bodyPr anchor="ctr">
            <a:normAutofit/>
          </a:bodyPr>
          <a:lstStyle/>
          <a:p>
            <a:r>
              <a:rPr lang="en-US" sz="4400">
                <a:solidFill>
                  <a:srgbClr val="F2F2F2"/>
                </a:solidFill>
                <a:cs typeface="Calibri Light"/>
              </a:rPr>
              <a:t>Learning objectives</a:t>
            </a:r>
            <a:endParaRPr lang="en-US" sz="4400">
              <a:solidFill>
                <a:srgbClr val="F2F2F2"/>
              </a:solidFill>
            </a:endParaRPr>
          </a:p>
        </p:txBody>
      </p:sp>
      <p:sp>
        <p:nvSpPr>
          <p:cNvPr id="12" name="Rectangle 11">
            <a:extLst>
              <a:ext uri="{FF2B5EF4-FFF2-40B4-BE49-F238E27FC236}">
                <a16:creationId xmlns:a16="http://schemas.microsoft.com/office/drawing/2014/main" id="{11FA69C6-0A69-4994-9F32-C4497B8B4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43467" cy="685800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654D9-393F-4ECB-9ED9-00F42A3856D4}"/>
              </a:ext>
            </a:extLst>
          </p:cNvPr>
          <p:cNvSpPr>
            <a:spLocks noGrp="1"/>
          </p:cNvSpPr>
          <p:nvPr>
            <p:ph idx="1"/>
          </p:nvPr>
        </p:nvSpPr>
        <p:spPr>
          <a:xfrm>
            <a:off x="5279571" y="1015320"/>
            <a:ext cx="5540830" cy="4827361"/>
          </a:xfrm>
          <a:noFill/>
        </p:spPr>
        <p:txBody>
          <a:bodyPr vert="horz" lIns="91440" tIns="45720" rIns="91440" bIns="45720" rtlCol="0" anchor="ctr">
            <a:normAutofit/>
          </a:bodyPr>
          <a:lstStyle/>
          <a:p>
            <a:endParaRPr lang="en-US" sz="1800" dirty="0">
              <a:solidFill>
                <a:schemeClr val="tx1">
                  <a:lumMod val="85000"/>
                  <a:lumOff val="15000"/>
                </a:schemeClr>
              </a:solidFill>
              <a:cs typeface="Calibri"/>
            </a:endParaRPr>
          </a:p>
          <a:p>
            <a:r>
              <a:rPr lang="en-US" sz="1800" dirty="0">
                <a:solidFill>
                  <a:schemeClr val="tx1">
                    <a:lumMod val="85000"/>
                    <a:lumOff val="15000"/>
                  </a:schemeClr>
                </a:solidFill>
              </a:rPr>
              <a:t>Evaluate important aspects of history and physical exam that are critical at the immediate, discharge, and 2-3 day post nursery discharge visit to the primary health care provider</a:t>
            </a:r>
            <a:endParaRPr lang="en-US" sz="1800" dirty="0">
              <a:solidFill>
                <a:schemeClr val="tx1">
                  <a:lumMod val="85000"/>
                  <a:lumOff val="15000"/>
                </a:schemeClr>
              </a:solidFill>
              <a:cs typeface="Calibri"/>
            </a:endParaRPr>
          </a:p>
          <a:p>
            <a:r>
              <a:rPr lang="en-US" sz="1800" dirty="0">
                <a:solidFill>
                  <a:schemeClr val="tx1">
                    <a:lumMod val="85000"/>
                    <a:lumOff val="15000"/>
                  </a:schemeClr>
                </a:solidFill>
                <a:cs typeface="Calibri"/>
              </a:rPr>
              <a:t>Understand normal newborn feeding patterns and requirements </a:t>
            </a:r>
          </a:p>
          <a:p>
            <a:r>
              <a:rPr lang="en-US" sz="1800" dirty="0">
                <a:solidFill>
                  <a:schemeClr val="tx1">
                    <a:lumMod val="85000"/>
                    <a:lumOff val="15000"/>
                  </a:schemeClr>
                </a:solidFill>
                <a:cs typeface="Calibri"/>
              </a:rPr>
              <a:t>Know and be able to explain newborn immunization and screening recommendations up to one month of age</a:t>
            </a:r>
          </a:p>
          <a:p>
            <a:r>
              <a:rPr lang="en-US" sz="1800" dirty="0">
                <a:solidFill>
                  <a:schemeClr val="tx1">
                    <a:lumMod val="85000"/>
                    <a:lumOff val="15000"/>
                  </a:schemeClr>
                </a:solidFill>
                <a:cs typeface="Calibri"/>
              </a:rPr>
              <a:t>Describe discharge criteria and post-d/c follow-up</a:t>
            </a:r>
          </a:p>
        </p:txBody>
      </p:sp>
    </p:spTree>
    <p:extLst>
      <p:ext uri="{BB962C8B-B14F-4D97-AF65-F5344CB8AC3E}">
        <p14:creationId xmlns:p14="http://schemas.microsoft.com/office/powerpoint/2010/main" val="413197168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Erythema </a:t>
            </a:r>
            <a:r>
              <a:rPr lang="en-US" dirty="0" err="1"/>
              <a:t>Toxicum</a:t>
            </a:r>
            <a:endParaRPr lang="en-US" dirty="0"/>
          </a:p>
        </p:txBody>
      </p:sp>
      <p:pic>
        <p:nvPicPr>
          <p:cNvPr id="4" name="Picture 3">
            <a:extLst>
              <a:ext uri="{FF2B5EF4-FFF2-40B4-BE49-F238E27FC236}">
                <a16:creationId xmlns:a16="http://schemas.microsoft.com/office/drawing/2014/main" id="{70C1D9C9-B69B-4003-BD0A-B22398165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619" y="1059401"/>
            <a:ext cx="3352797" cy="508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Content Placeholder 5" descr="A close-up of a baby's legs&#10;&#10;Description automatically generated with low confidence">
            <a:extLst>
              <a:ext uri="{FF2B5EF4-FFF2-40B4-BE49-F238E27FC236}">
                <a16:creationId xmlns:a16="http://schemas.microsoft.com/office/drawing/2014/main" id="{DB4F35CE-AC50-48E8-9D11-12EB094D31D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10921" b="2262"/>
          <a:stretch/>
        </p:blipFill>
        <p:spPr>
          <a:xfrm>
            <a:off x="1986383" y="1639043"/>
            <a:ext cx="4109617" cy="4509071"/>
          </a:xfrm>
        </p:spPr>
      </p:pic>
    </p:spTree>
    <p:extLst>
      <p:ext uri="{BB962C8B-B14F-4D97-AF65-F5344CB8AC3E}">
        <p14:creationId xmlns:p14="http://schemas.microsoft.com/office/powerpoint/2010/main" val="454700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Milia</a:t>
            </a:r>
            <a:endParaRPr lang="en-US" dirty="0"/>
          </a:p>
        </p:txBody>
      </p:sp>
      <p:pic>
        <p:nvPicPr>
          <p:cNvPr id="6146"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905000" y="1905000"/>
            <a:ext cx="414528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133600" y="5257800"/>
            <a:ext cx="7772400" cy="369332"/>
          </a:xfrm>
          <a:prstGeom prst="rect">
            <a:avLst/>
          </a:prstGeom>
        </p:spPr>
        <p:txBody>
          <a:bodyPr wrap="square">
            <a:spAutoFit/>
          </a:bodyPr>
          <a:lstStyle/>
          <a:p>
            <a:r>
              <a:rPr lang="en-US" dirty="0"/>
              <a:t>Pinpoint flat macules across nose and cheeks</a:t>
            </a:r>
          </a:p>
        </p:txBody>
      </p:sp>
      <p:pic>
        <p:nvPicPr>
          <p:cNvPr id="5" name="Content Placeholder 4">
            <a:extLst>
              <a:ext uri="{FF2B5EF4-FFF2-40B4-BE49-F238E27FC236}">
                <a16:creationId xmlns:a16="http://schemas.microsoft.com/office/drawing/2014/main" id="{BB4E10DD-C9D0-4C6F-A0F5-FEC151B542F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69034" y="1717457"/>
            <a:ext cx="4684766" cy="3513574"/>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969F6-CF3B-4AF7-901D-3F125AC00CA6}"/>
              </a:ext>
            </a:extLst>
          </p:cNvPr>
          <p:cNvSpPr>
            <a:spLocks noGrp="1"/>
          </p:cNvSpPr>
          <p:nvPr>
            <p:ph type="title"/>
          </p:nvPr>
        </p:nvSpPr>
        <p:spPr/>
        <p:txBody>
          <a:bodyPr/>
          <a:lstStyle/>
          <a:p>
            <a:r>
              <a:rPr lang="en-US" dirty="0"/>
              <a:t>Miliaria</a:t>
            </a:r>
          </a:p>
        </p:txBody>
      </p:sp>
      <p:pic>
        <p:nvPicPr>
          <p:cNvPr id="6" name="Content Placeholder 5" descr="A close up of a person's chest&#10;&#10;Description automatically generated with low confidence">
            <a:extLst>
              <a:ext uri="{FF2B5EF4-FFF2-40B4-BE49-F238E27FC236}">
                <a16:creationId xmlns:a16="http://schemas.microsoft.com/office/drawing/2014/main" id="{306967FC-9840-4AE2-98BE-9E5493AC5E0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 r="12268" b="849"/>
          <a:stretch/>
        </p:blipFill>
        <p:spPr>
          <a:xfrm>
            <a:off x="3237014" y="426870"/>
            <a:ext cx="5148230" cy="5818287"/>
          </a:xfrm>
        </p:spPr>
      </p:pic>
    </p:spTree>
    <p:extLst>
      <p:ext uri="{BB962C8B-B14F-4D97-AF65-F5344CB8AC3E}">
        <p14:creationId xmlns:p14="http://schemas.microsoft.com/office/powerpoint/2010/main" val="3343191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Text Box 10"/>
          <p:cNvSpPr txBox="1">
            <a:spLocks noChangeArrowheads="1"/>
          </p:cNvSpPr>
          <p:nvPr/>
        </p:nvSpPr>
        <p:spPr bwMode="auto">
          <a:xfrm>
            <a:off x="5105401" y="5791200"/>
            <a:ext cx="792205" cy="230832"/>
          </a:xfrm>
          <a:prstGeom prst="rect">
            <a:avLst/>
          </a:prstGeom>
          <a:noFill/>
          <a:ln w="9525">
            <a:noFill/>
            <a:miter lim="800000"/>
            <a:headEnd/>
            <a:tailEnd/>
          </a:ln>
        </p:spPr>
        <p:txBody>
          <a:bodyPr wrap="none">
            <a:spAutoFit/>
          </a:bodyPr>
          <a:lstStyle/>
          <a:p>
            <a:r>
              <a:rPr lang="en-US" sz="900"/>
              <a:t>adhb.govt.nz</a:t>
            </a:r>
            <a:endParaRPr lang="en-US" sz="1200"/>
          </a:p>
        </p:txBody>
      </p:sp>
      <p:sp>
        <p:nvSpPr>
          <p:cNvPr id="2" name="Title 1"/>
          <p:cNvSpPr>
            <a:spLocks noGrp="1"/>
          </p:cNvSpPr>
          <p:nvPr>
            <p:ph type="title"/>
          </p:nvPr>
        </p:nvSpPr>
        <p:spPr/>
        <p:txBody>
          <a:bodyPr>
            <a:normAutofit fontScale="90000"/>
          </a:bodyPr>
          <a:lstStyle/>
          <a:p>
            <a:r>
              <a:rPr lang="en-US" dirty="0" err="1"/>
              <a:t>Milaria</a:t>
            </a:r>
            <a:r>
              <a:rPr lang="en-US" dirty="0"/>
              <a:t> </a:t>
            </a:r>
            <a:r>
              <a:rPr lang="en-US" dirty="0" err="1"/>
              <a:t>Rubra</a:t>
            </a:r>
            <a:r>
              <a:rPr lang="en-US" dirty="0"/>
              <a:t> (Heat Rash or Prickly Heat)</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5580" y="1676401"/>
            <a:ext cx="5880840" cy="4605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8BF2-38AC-480F-BFC5-447126765BD4}"/>
              </a:ext>
            </a:extLst>
          </p:cNvPr>
          <p:cNvSpPr>
            <a:spLocks noGrp="1"/>
          </p:cNvSpPr>
          <p:nvPr>
            <p:ph type="title"/>
          </p:nvPr>
        </p:nvSpPr>
        <p:spPr/>
        <p:txBody>
          <a:bodyPr/>
          <a:lstStyle/>
          <a:p>
            <a:r>
              <a:rPr lang="en-US" dirty="0"/>
              <a:t>Miliaria </a:t>
            </a:r>
            <a:r>
              <a:rPr lang="en-US" dirty="0" err="1"/>
              <a:t>Crystallina</a:t>
            </a:r>
            <a:r>
              <a:rPr lang="en-US" dirty="0"/>
              <a:t> </a:t>
            </a:r>
          </a:p>
        </p:txBody>
      </p:sp>
      <p:pic>
        <p:nvPicPr>
          <p:cNvPr id="4" name="Picture 3" descr="Close-up of a person's ear&#10;&#10;Description automatically generated with low confidence">
            <a:extLst>
              <a:ext uri="{FF2B5EF4-FFF2-40B4-BE49-F238E27FC236}">
                <a16:creationId xmlns:a16="http://schemas.microsoft.com/office/drawing/2014/main" id="{5C58FCAF-EB7F-4B1B-B294-DCC254B6AB60}"/>
              </a:ext>
            </a:extLst>
          </p:cNvPr>
          <p:cNvPicPr>
            <a:picLocks noChangeAspect="1"/>
          </p:cNvPicPr>
          <p:nvPr/>
        </p:nvPicPr>
        <p:blipFill rotWithShape="1">
          <a:blip r:embed="rId3">
            <a:extLst>
              <a:ext uri="{28A0092B-C50C-407E-A947-70E740481C1C}">
                <a14:useLocalDpi xmlns:a14="http://schemas.microsoft.com/office/drawing/2010/main" val="0"/>
              </a:ext>
            </a:extLst>
          </a:blip>
          <a:srcRect r="11639" b="3335"/>
          <a:stretch/>
        </p:blipFill>
        <p:spPr>
          <a:xfrm>
            <a:off x="2855008" y="1977921"/>
            <a:ext cx="5703776" cy="4239999"/>
          </a:xfrm>
          <a:prstGeom prst="rect">
            <a:avLst/>
          </a:prstGeom>
        </p:spPr>
      </p:pic>
    </p:spTree>
    <p:extLst>
      <p:ext uri="{BB962C8B-B14F-4D97-AF65-F5344CB8AC3E}">
        <p14:creationId xmlns:p14="http://schemas.microsoft.com/office/powerpoint/2010/main" val="933638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tnpm2"/>
          <p:cNvPicPr>
            <a:picLocks noChangeAspect="1" noChangeArrowheads="1"/>
          </p:cNvPicPr>
          <p:nvPr/>
        </p:nvPicPr>
        <p:blipFill>
          <a:blip r:embed="rId3"/>
          <a:srcRect/>
          <a:stretch>
            <a:fillRect/>
          </a:stretch>
        </p:blipFill>
        <p:spPr bwMode="auto">
          <a:xfrm>
            <a:off x="3086100" y="1824438"/>
            <a:ext cx="6019800" cy="4517784"/>
          </a:xfrm>
          <a:prstGeom prst="rect">
            <a:avLst/>
          </a:prstGeom>
          <a:noFill/>
          <a:ln w="9525">
            <a:noFill/>
            <a:miter lim="800000"/>
            <a:headEnd/>
            <a:tailEnd/>
          </a:ln>
        </p:spPr>
      </p:pic>
      <p:sp>
        <p:nvSpPr>
          <p:cNvPr id="47107" name="Text Box 6"/>
          <p:cNvSpPr txBox="1">
            <a:spLocks noChangeArrowheads="1"/>
          </p:cNvSpPr>
          <p:nvPr/>
        </p:nvSpPr>
        <p:spPr bwMode="auto">
          <a:xfrm>
            <a:off x="1679946" y="6096001"/>
            <a:ext cx="1406154" cy="246221"/>
          </a:xfrm>
          <a:prstGeom prst="rect">
            <a:avLst/>
          </a:prstGeom>
          <a:noFill/>
          <a:ln w="9525">
            <a:noFill/>
            <a:miter lim="800000"/>
            <a:headEnd/>
            <a:tailEnd/>
          </a:ln>
        </p:spPr>
        <p:txBody>
          <a:bodyPr wrap="none">
            <a:spAutoFit/>
          </a:bodyPr>
          <a:lstStyle/>
          <a:p>
            <a:r>
              <a:rPr lang="en-US" sz="1000" dirty="0"/>
              <a:t>newborns.stanford.edu</a:t>
            </a:r>
            <a:endParaRPr lang="en-US" dirty="0"/>
          </a:p>
        </p:txBody>
      </p:sp>
      <p:sp>
        <p:nvSpPr>
          <p:cNvPr id="2" name="Title 1"/>
          <p:cNvSpPr>
            <a:spLocks noGrp="1"/>
          </p:cNvSpPr>
          <p:nvPr>
            <p:ph type="title"/>
          </p:nvPr>
        </p:nvSpPr>
        <p:spPr/>
        <p:txBody>
          <a:bodyPr>
            <a:normAutofit fontScale="90000"/>
          </a:bodyPr>
          <a:lstStyle/>
          <a:p>
            <a:r>
              <a:rPr lang="en-US" dirty="0"/>
              <a:t>Transient </a:t>
            </a:r>
            <a:r>
              <a:rPr lang="en-US" dirty="0" err="1"/>
              <a:t>Pustular</a:t>
            </a:r>
            <a:r>
              <a:rPr lang="en-US" dirty="0"/>
              <a:t> </a:t>
            </a:r>
            <a:r>
              <a:rPr lang="en-US" dirty="0" err="1"/>
              <a:t>Melanosis</a:t>
            </a:r>
            <a:r>
              <a:rPr lang="en-US" dirty="0"/>
              <a:t> of Newborn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Petechiae</a:t>
            </a:r>
            <a:r>
              <a:rPr lang="en-US" dirty="0"/>
              <a:t> and Bruising</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570" r="14545"/>
          <a:stretch/>
        </p:blipFill>
        <p:spPr bwMode="auto">
          <a:xfrm>
            <a:off x="6347369" y="2211346"/>
            <a:ext cx="3991234"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descr="A picture containing baby, bed, person, indoor&#10;&#10;Description automatically generated">
            <a:extLst>
              <a:ext uri="{FF2B5EF4-FFF2-40B4-BE49-F238E27FC236}">
                <a16:creationId xmlns:a16="http://schemas.microsoft.com/office/drawing/2014/main" id="{3CB79A56-1120-4406-B1B0-42EE46975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718" y="2211346"/>
            <a:ext cx="5191125" cy="3895725"/>
          </a:xfrm>
          <a:prstGeom prst="rect">
            <a:avLst/>
          </a:prstGeom>
        </p:spPr>
      </p:pic>
    </p:spTree>
    <p:extLst>
      <p:ext uri="{BB962C8B-B14F-4D97-AF65-F5344CB8AC3E}">
        <p14:creationId xmlns:p14="http://schemas.microsoft.com/office/powerpoint/2010/main" val="4051423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Acne </a:t>
            </a:r>
            <a:r>
              <a:rPr lang="en-US" dirty="0" err="1"/>
              <a:t>Neonatorum</a:t>
            </a:r>
            <a:endParaRPr lang="en-US" dirty="0"/>
          </a:p>
        </p:txBody>
      </p:sp>
      <p:pic>
        <p:nvPicPr>
          <p:cNvPr id="1126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679794" y="2239397"/>
            <a:ext cx="5114987" cy="352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058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t>Nevus Simplex vs </a:t>
            </a:r>
            <a:r>
              <a:rPr lang="en-US" dirty="0" err="1"/>
              <a:t>Flammeus</a:t>
            </a:r>
            <a:endParaRPr lang="en-US" dirty="0"/>
          </a:p>
        </p:txBody>
      </p:sp>
      <p:sp>
        <p:nvSpPr>
          <p:cNvPr id="2" name="Text Placeholder 1"/>
          <p:cNvSpPr>
            <a:spLocks noGrp="1"/>
          </p:cNvSpPr>
          <p:nvPr>
            <p:ph type="body" idx="1"/>
          </p:nvPr>
        </p:nvSpPr>
        <p:spPr/>
        <p:txBody>
          <a:bodyPr>
            <a:normAutofit/>
          </a:bodyPr>
          <a:lstStyle/>
          <a:p>
            <a:r>
              <a:rPr lang="en-US" dirty="0"/>
              <a:t>Nevus Simplex</a:t>
            </a:r>
          </a:p>
        </p:txBody>
      </p:sp>
      <p:sp>
        <p:nvSpPr>
          <p:cNvPr id="50179" name="Rectangle 3"/>
          <p:cNvSpPr>
            <a:spLocks noGrp="1" noChangeArrowheads="1"/>
          </p:cNvSpPr>
          <p:nvPr>
            <p:ph sz="half" idx="2"/>
          </p:nvPr>
        </p:nvSpPr>
        <p:spPr/>
        <p:txBody>
          <a:bodyPr>
            <a:normAutofit/>
          </a:bodyPr>
          <a:lstStyle/>
          <a:p>
            <a:pPr>
              <a:lnSpc>
                <a:spcPct val="90000"/>
              </a:lnSpc>
            </a:pPr>
            <a:r>
              <a:rPr lang="en-US" sz="2900" dirty="0"/>
              <a:t>“Stork bite” or “angel kiss”</a:t>
            </a:r>
          </a:p>
          <a:p>
            <a:pPr>
              <a:lnSpc>
                <a:spcPct val="90000"/>
              </a:lnSpc>
            </a:pPr>
            <a:r>
              <a:rPr lang="en-US" sz="2900" dirty="0"/>
              <a:t>Flat, pink or salmon-colored</a:t>
            </a:r>
          </a:p>
          <a:p>
            <a:pPr>
              <a:lnSpc>
                <a:spcPct val="90000"/>
              </a:lnSpc>
            </a:pPr>
            <a:r>
              <a:rPr lang="en-US" sz="2900" dirty="0"/>
              <a:t>Face, nape of neck</a:t>
            </a:r>
          </a:p>
          <a:p>
            <a:pPr>
              <a:lnSpc>
                <a:spcPct val="90000"/>
              </a:lnSpc>
            </a:pPr>
            <a:r>
              <a:rPr lang="en-US" sz="2900" dirty="0"/>
              <a:t>Spontaneous resolution on face</a:t>
            </a:r>
          </a:p>
          <a:p>
            <a:pPr lvl="1" eaLnBrk="1" hangingPunct="1">
              <a:lnSpc>
                <a:spcPct val="90000"/>
              </a:lnSpc>
            </a:pPr>
            <a:endParaRPr lang="en-US" sz="2500" dirty="0"/>
          </a:p>
        </p:txBody>
      </p:sp>
      <p:sp>
        <p:nvSpPr>
          <p:cNvPr id="3" name="Text Placeholder 2"/>
          <p:cNvSpPr>
            <a:spLocks noGrp="1"/>
          </p:cNvSpPr>
          <p:nvPr>
            <p:ph type="body" sz="quarter" idx="3"/>
          </p:nvPr>
        </p:nvSpPr>
        <p:spPr/>
        <p:txBody>
          <a:bodyPr>
            <a:normAutofit/>
          </a:bodyPr>
          <a:lstStyle/>
          <a:p>
            <a:r>
              <a:rPr lang="en-US" dirty="0"/>
              <a:t>Nevus </a:t>
            </a:r>
            <a:r>
              <a:rPr lang="en-US" dirty="0" err="1"/>
              <a:t>Flammeus</a:t>
            </a:r>
            <a:endParaRPr lang="en-US" dirty="0"/>
          </a:p>
        </p:txBody>
      </p:sp>
      <p:sp>
        <p:nvSpPr>
          <p:cNvPr id="4" name="Content Placeholder 3"/>
          <p:cNvSpPr>
            <a:spLocks noGrp="1"/>
          </p:cNvSpPr>
          <p:nvPr>
            <p:ph sz="quarter" idx="4"/>
          </p:nvPr>
        </p:nvSpPr>
        <p:spPr/>
        <p:txBody>
          <a:bodyPr>
            <a:normAutofit/>
          </a:bodyPr>
          <a:lstStyle/>
          <a:p>
            <a:pPr>
              <a:lnSpc>
                <a:spcPct val="90000"/>
              </a:lnSpc>
            </a:pPr>
            <a:r>
              <a:rPr lang="en-US" sz="2900" dirty="0"/>
              <a:t>Port wine stain</a:t>
            </a:r>
          </a:p>
          <a:p>
            <a:pPr>
              <a:lnSpc>
                <a:spcPct val="90000"/>
              </a:lnSpc>
            </a:pPr>
            <a:r>
              <a:rPr lang="en-US" sz="2900" dirty="0"/>
              <a:t>Flat, pink, reddish blue or purple, color may deepen</a:t>
            </a:r>
          </a:p>
          <a:p>
            <a:pPr>
              <a:lnSpc>
                <a:spcPct val="90000"/>
              </a:lnSpc>
            </a:pPr>
            <a:r>
              <a:rPr lang="en-US" sz="2900" dirty="0"/>
              <a:t>Note location: associated conditions (</a:t>
            </a:r>
            <a:r>
              <a:rPr lang="en-US" sz="2900" dirty="0" err="1"/>
              <a:t>Sturge</a:t>
            </a:r>
            <a:r>
              <a:rPr lang="en-US" sz="2900" dirty="0"/>
              <a:t>-Weber, </a:t>
            </a:r>
            <a:r>
              <a:rPr lang="en-US" sz="2900" dirty="0" err="1"/>
              <a:t>Klippel-Trenaunay</a:t>
            </a:r>
            <a:r>
              <a:rPr lang="en-US" sz="2900" dirty="0"/>
              <a:t>)</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3"/>
          <a:srcRect/>
          <a:stretch>
            <a:fillRect/>
          </a:stretch>
        </p:blipFill>
        <p:spPr bwMode="auto">
          <a:xfrm>
            <a:off x="3258058" y="2359152"/>
            <a:ext cx="4875061" cy="331266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Stork Bite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eaLnBrk="1" hangingPunct="1"/>
            <a:r>
              <a:rPr lang="en-US" dirty="0"/>
              <a:t>Neonatal Comprehensive Health History</a:t>
            </a:r>
          </a:p>
        </p:txBody>
      </p:sp>
      <p:sp>
        <p:nvSpPr>
          <p:cNvPr id="18435" name="Rectangle 3"/>
          <p:cNvSpPr>
            <a:spLocks noGrp="1" noChangeArrowheads="1"/>
          </p:cNvSpPr>
          <p:nvPr>
            <p:ph idx="1"/>
          </p:nvPr>
        </p:nvSpPr>
        <p:spPr>
          <a:xfrm>
            <a:off x="1981200" y="2133600"/>
            <a:ext cx="8229600" cy="4724400"/>
          </a:xfrm>
        </p:spPr>
        <p:txBody>
          <a:bodyPr/>
          <a:lstStyle/>
          <a:p>
            <a:pPr eaLnBrk="1" hangingPunct="1">
              <a:lnSpc>
                <a:spcPct val="90000"/>
              </a:lnSpc>
            </a:pPr>
            <a:r>
              <a:rPr lang="en-US" dirty="0"/>
              <a:t>Reproductive history</a:t>
            </a:r>
          </a:p>
          <a:p>
            <a:pPr eaLnBrk="1" hangingPunct="1">
              <a:lnSpc>
                <a:spcPct val="90000"/>
              </a:lnSpc>
            </a:pPr>
            <a:r>
              <a:rPr lang="en-US" dirty="0"/>
              <a:t>Family history</a:t>
            </a:r>
          </a:p>
          <a:p>
            <a:pPr eaLnBrk="1" hangingPunct="1">
              <a:lnSpc>
                <a:spcPct val="90000"/>
              </a:lnSpc>
            </a:pPr>
            <a:r>
              <a:rPr lang="en-US" dirty="0"/>
              <a:t>Social history</a:t>
            </a:r>
          </a:p>
          <a:p>
            <a:pPr eaLnBrk="1" hangingPunct="1">
              <a:lnSpc>
                <a:spcPct val="90000"/>
              </a:lnSpc>
            </a:pPr>
            <a:r>
              <a:rPr lang="en-US" dirty="0"/>
              <a:t>Current pregnancy</a:t>
            </a:r>
          </a:p>
          <a:p>
            <a:pPr eaLnBrk="1" hangingPunct="1">
              <a:lnSpc>
                <a:spcPct val="90000"/>
              </a:lnSpc>
            </a:pPr>
            <a:r>
              <a:rPr lang="en-US" dirty="0" err="1"/>
              <a:t>Intrapartum</a:t>
            </a:r>
            <a:r>
              <a:rPr lang="en-US" dirty="0"/>
              <a:t> course</a:t>
            </a:r>
          </a:p>
          <a:p>
            <a:pPr eaLnBrk="1" hangingPunct="1">
              <a:lnSpc>
                <a:spcPct val="90000"/>
              </a:lnSpc>
            </a:pPr>
            <a:r>
              <a:rPr lang="en-US" dirty="0"/>
              <a:t>Delivery and stabilization</a:t>
            </a:r>
          </a:p>
          <a:p>
            <a:pPr eaLnBrk="1" hangingPunct="1">
              <a:lnSpc>
                <a:spcPct val="90000"/>
              </a:lnSpc>
            </a:pPr>
            <a:r>
              <a:rPr lang="en-US" dirty="0"/>
              <a:t>Early post-birth course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216" y="2220510"/>
            <a:ext cx="356235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p:cNvPicPr>
            <a:picLocks noChangeAspect="1" noChangeArrowheads="1"/>
          </p:cNvPicPr>
          <p:nvPr/>
        </p:nvPicPr>
        <p:blipFill rotWithShape="1">
          <a:blip r:embed="rId3"/>
          <a:srcRect l="24989" r="17860" b="10599"/>
          <a:stretch/>
        </p:blipFill>
        <p:spPr bwMode="auto">
          <a:xfrm>
            <a:off x="6094230" y="1366894"/>
            <a:ext cx="4401312" cy="4561304"/>
          </a:xfrm>
          <a:prstGeom prst="rect">
            <a:avLst/>
          </a:prstGeom>
          <a:noFill/>
          <a:ln w="9525">
            <a:noFill/>
            <a:miter lim="800000"/>
            <a:headEnd/>
            <a:tailEnd/>
          </a:ln>
        </p:spPr>
      </p:pic>
      <p:sp>
        <p:nvSpPr>
          <p:cNvPr id="52228" name="Text Box 5"/>
          <p:cNvSpPr txBox="1">
            <a:spLocks noChangeArrowheads="1"/>
          </p:cNvSpPr>
          <p:nvPr/>
        </p:nvSpPr>
        <p:spPr bwMode="auto">
          <a:xfrm>
            <a:off x="5943600" y="6091882"/>
            <a:ext cx="1483098" cy="246221"/>
          </a:xfrm>
          <a:prstGeom prst="rect">
            <a:avLst/>
          </a:prstGeom>
          <a:noFill/>
          <a:ln w="9525">
            <a:noFill/>
            <a:miter lim="800000"/>
            <a:headEnd/>
            <a:tailEnd/>
          </a:ln>
        </p:spPr>
        <p:txBody>
          <a:bodyPr wrap="none">
            <a:spAutoFit/>
          </a:bodyPr>
          <a:lstStyle/>
          <a:p>
            <a:r>
              <a:rPr lang="en-US" sz="1000" dirty="0"/>
              <a:t>stanford.wellsphere.com</a:t>
            </a:r>
            <a:endParaRPr lang="en-US" dirty="0"/>
          </a:p>
        </p:txBody>
      </p:sp>
      <p:sp>
        <p:nvSpPr>
          <p:cNvPr id="2" name="Title 1"/>
          <p:cNvSpPr>
            <a:spLocks noGrp="1"/>
          </p:cNvSpPr>
          <p:nvPr>
            <p:ph type="title"/>
          </p:nvPr>
        </p:nvSpPr>
        <p:spPr/>
        <p:txBody>
          <a:bodyPr/>
          <a:lstStyle/>
          <a:p>
            <a:r>
              <a:rPr lang="en-US" dirty="0"/>
              <a:t>Nevus Simplex</a:t>
            </a:r>
          </a:p>
        </p:txBody>
      </p:sp>
      <p:pic>
        <p:nvPicPr>
          <p:cNvPr id="7" name="Picture 6" descr="A close-up of a baby&#10;&#10;Description automatically generated with low confidence">
            <a:extLst>
              <a:ext uri="{FF2B5EF4-FFF2-40B4-BE49-F238E27FC236}">
                <a16:creationId xmlns:a16="http://schemas.microsoft.com/office/drawing/2014/main" id="{4F9DBEEA-2AF4-43B7-BFD1-86EE0DA6E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072170"/>
            <a:ext cx="4776216" cy="385602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p:cNvPicPr>
            <a:picLocks noChangeAspect="1" noChangeArrowheads="1"/>
          </p:cNvPicPr>
          <p:nvPr/>
        </p:nvPicPr>
        <p:blipFill>
          <a:blip r:embed="rId3"/>
          <a:srcRect/>
          <a:stretch>
            <a:fillRect/>
          </a:stretch>
        </p:blipFill>
        <p:spPr bwMode="auto">
          <a:xfrm>
            <a:off x="3124200" y="1752600"/>
            <a:ext cx="6096000" cy="4572000"/>
          </a:xfrm>
          <a:prstGeom prst="rect">
            <a:avLst/>
          </a:prstGeom>
          <a:noFill/>
          <a:ln w="9525">
            <a:noFill/>
            <a:miter lim="800000"/>
            <a:headEnd/>
            <a:tailEnd/>
          </a:ln>
        </p:spPr>
      </p:pic>
      <p:sp>
        <p:nvSpPr>
          <p:cNvPr id="54275" name="Text Box 5"/>
          <p:cNvSpPr txBox="1">
            <a:spLocks noChangeArrowheads="1"/>
          </p:cNvSpPr>
          <p:nvPr/>
        </p:nvSpPr>
        <p:spPr bwMode="auto">
          <a:xfrm>
            <a:off x="3124201" y="6324601"/>
            <a:ext cx="859531" cy="246221"/>
          </a:xfrm>
          <a:prstGeom prst="rect">
            <a:avLst/>
          </a:prstGeom>
          <a:noFill/>
          <a:ln w="9525">
            <a:noFill/>
            <a:miter lim="800000"/>
            <a:headEnd/>
            <a:tailEnd/>
          </a:ln>
        </p:spPr>
        <p:txBody>
          <a:bodyPr wrap="none">
            <a:spAutoFit/>
          </a:bodyPr>
          <a:lstStyle/>
          <a:p>
            <a:r>
              <a:rPr lang="en-US" sz="1000"/>
              <a:t>adhb.govt.nz</a:t>
            </a:r>
            <a:endParaRPr lang="en-US"/>
          </a:p>
        </p:txBody>
      </p:sp>
      <p:sp>
        <p:nvSpPr>
          <p:cNvPr id="2" name="Title 1"/>
          <p:cNvSpPr>
            <a:spLocks noGrp="1"/>
          </p:cNvSpPr>
          <p:nvPr>
            <p:ph type="title"/>
          </p:nvPr>
        </p:nvSpPr>
        <p:spPr/>
        <p:txBody>
          <a:bodyPr/>
          <a:lstStyle/>
          <a:p>
            <a:r>
              <a:rPr lang="en-US" dirty="0"/>
              <a:t>Nevus </a:t>
            </a:r>
            <a:r>
              <a:rPr lang="en-US" dirty="0" err="1"/>
              <a:t>Flammeus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a:srcRect/>
          <a:stretch>
            <a:fillRect/>
          </a:stretch>
        </p:blipFill>
        <p:spPr bwMode="auto">
          <a:xfrm>
            <a:off x="3200400" y="1524001"/>
            <a:ext cx="5791200" cy="49307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Nevus </a:t>
            </a:r>
            <a:r>
              <a:rPr lang="en-US" dirty="0" err="1"/>
              <a:t>Flammeus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fontScale="90000"/>
          </a:bodyPr>
          <a:lstStyle/>
          <a:p>
            <a:pPr algn="ctr" eaLnBrk="1" hangingPunct="1"/>
            <a:r>
              <a:rPr lang="en-US" dirty="0"/>
              <a:t>Congenital Dermal </a:t>
            </a:r>
            <a:r>
              <a:rPr lang="en-US" dirty="0" err="1"/>
              <a:t>Melanocytosis</a:t>
            </a:r>
            <a:r>
              <a:rPr lang="en-US" dirty="0"/>
              <a:t> </a:t>
            </a:r>
            <a:br>
              <a:rPr lang="en-US" dirty="0"/>
            </a:br>
            <a:r>
              <a:rPr lang="en-US" dirty="0"/>
              <a:t>(Slate grey Patch)</a:t>
            </a:r>
          </a:p>
        </p:txBody>
      </p:sp>
      <p:pic>
        <p:nvPicPr>
          <p:cNvPr id="12290"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662139" y="2321316"/>
            <a:ext cx="4399053" cy="336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C9C8FFA7-39B6-4FD7-93D3-8A2144045A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947" y="2394125"/>
            <a:ext cx="4399053" cy="329504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Congenital Dermal </a:t>
            </a:r>
            <a:r>
              <a:rPr lang="en-US" dirty="0" err="1"/>
              <a:t>Melanocytosis</a:t>
            </a:r>
            <a:r>
              <a:rPr lang="en-US" dirty="0"/>
              <a:t> </a:t>
            </a:r>
            <a:br>
              <a:rPr lang="en-US" dirty="0"/>
            </a:br>
            <a:r>
              <a:rPr lang="en-US" dirty="0"/>
              <a:t>(Slate grey Patch)</a:t>
            </a:r>
          </a:p>
        </p:txBody>
      </p:sp>
      <p:pic>
        <p:nvPicPr>
          <p:cNvPr id="13315"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191334" y="1894943"/>
            <a:ext cx="4883319" cy="4212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667000"/>
            <a:ext cx="4038600" cy="277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dirty="0"/>
              <a:t>Newborn exam: HEENT</a:t>
            </a:r>
          </a:p>
        </p:txBody>
      </p:sp>
      <p:sp>
        <p:nvSpPr>
          <p:cNvPr id="60419" name="Rectangle 3"/>
          <p:cNvSpPr>
            <a:spLocks noGrp="1" noChangeArrowheads="1"/>
          </p:cNvSpPr>
          <p:nvPr>
            <p:ph idx="1"/>
          </p:nvPr>
        </p:nvSpPr>
        <p:spPr>
          <a:xfrm>
            <a:off x="1981200" y="1853754"/>
            <a:ext cx="8229600" cy="4530725"/>
          </a:xfrm>
        </p:spPr>
        <p:txBody>
          <a:bodyPr>
            <a:normAutofit/>
          </a:bodyPr>
          <a:lstStyle/>
          <a:p>
            <a:pPr eaLnBrk="1" hangingPunct="1">
              <a:lnSpc>
                <a:spcPct val="90000"/>
              </a:lnSpc>
            </a:pPr>
            <a:r>
              <a:rPr lang="en-US" dirty="0"/>
              <a:t>Head</a:t>
            </a:r>
          </a:p>
          <a:p>
            <a:pPr marL="965200" lvl="1"/>
            <a:r>
              <a:rPr lang="en-US" sz="2900" dirty="0"/>
              <a:t>Molding, shape</a:t>
            </a:r>
          </a:p>
          <a:p>
            <a:pPr marL="965200" lvl="1"/>
            <a:r>
              <a:rPr lang="en-US" sz="2900" dirty="0"/>
              <a:t>OFC</a:t>
            </a:r>
          </a:p>
          <a:p>
            <a:pPr marL="1423988" lvl="2"/>
            <a:r>
              <a:rPr lang="en-US" sz="2500" dirty="0"/>
              <a:t>Normal is 33-38 cm</a:t>
            </a:r>
          </a:p>
          <a:p>
            <a:pPr marL="965200" lvl="1"/>
            <a:r>
              <a:rPr lang="en-US" sz="2900" dirty="0" err="1"/>
              <a:t>Fontanelles</a:t>
            </a:r>
            <a:endParaRPr lang="en-US" sz="2900" dirty="0"/>
          </a:p>
          <a:p>
            <a:pPr marL="1423988" lvl="2"/>
            <a:r>
              <a:rPr lang="en-US" sz="2500" dirty="0"/>
              <a:t>Anterior</a:t>
            </a:r>
          </a:p>
          <a:p>
            <a:pPr marL="1423988" lvl="2"/>
            <a:r>
              <a:rPr lang="en-US" sz="2500" dirty="0"/>
              <a:t>Posterior</a:t>
            </a:r>
          </a:p>
          <a:p>
            <a:pPr marL="965200" lvl="1"/>
            <a:r>
              <a:rPr lang="en-US" sz="2900" dirty="0"/>
              <a:t>Sutures</a:t>
            </a:r>
          </a:p>
          <a:p>
            <a:pPr marL="1423988" lvl="2"/>
            <a:r>
              <a:rPr lang="en-US" sz="2500" dirty="0"/>
              <a:t>Over-riding, approximated, split</a:t>
            </a:r>
          </a:p>
          <a:p>
            <a:pPr marL="1423988" lvl="2"/>
            <a:r>
              <a:rPr lang="en-US" sz="2500" dirty="0" err="1"/>
              <a:t>Craniosynostosis</a:t>
            </a:r>
            <a:endParaRPr lang="en-US" sz="2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5"/>
          <p:cNvPicPr>
            <a:picLocks noChangeAspect="1" noChangeArrowheads="1"/>
          </p:cNvPicPr>
          <p:nvPr/>
        </p:nvPicPr>
        <p:blipFill>
          <a:blip r:embed="rId3"/>
          <a:srcRect/>
          <a:stretch>
            <a:fillRect/>
          </a:stretch>
        </p:blipFill>
        <p:spPr bwMode="auto">
          <a:xfrm>
            <a:off x="3429000" y="1828800"/>
            <a:ext cx="5080000" cy="4064000"/>
          </a:xfrm>
          <a:prstGeom prst="rect">
            <a:avLst/>
          </a:prstGeom>
          <a:noFill/>
          <a:ln w="9525">
            <a:noFill/>
            <a:miter lim="800000"/>
            <a:headEnd/>
            <a:tailEnd/>
          </a:ln>
        </p:spPr>
      </p:pic>
      <p:sp>
        <p:nvSpPr>
          <p:cNvPr id="61443" name="Text Box 6"/>
          <p:cNvSpPr txBox="1">
            <a:spLocks noChangeArrowheads="1"/>
          </p:cNvSpPr>
          <p:nvPr/>
        </p:nvSpPr>
        <p:spPr bwMode="auto">
          <a:xfrm>
            <a:off x="6248400" y="3733800"/>
            <a:ext cx="933450" cy="228600"/>
          </a:xfrm>
          <a:prstGeom prst="rect">
            <a:avLst/>
          </a:prstGeom>
          <a:noFill/>
          <a:ln w="9525">
            <a:noFill/>
            <a:miter lim="800000"/>
            <a:headEnd/>
            <a:tailEnd/>
          </a:ln>
        </p:spPr>
        <p:txBody>
          <a:bodyPr wrap="none">
            <a:spAutoFit/>
          </a:bodyPr>
          <a:lstStyle/>
          <a:p>
            <a:r>
              <a:rPr lang="en-US" sz="900"/>
              <a:t>Metopic suture</a:t>
            </a:r>
            <a:endParaRPr lang="en-US"/>
          </a:p>
        </p:txBody>
      </p:sp>
      <p:sp>
        <p:nvSpPr>
          <p:cNvPr id="61444" name="Line 8"/>
          <p:cNvSpPr>
            <a:spLocks noChangeShapeType="1"/>
          </p:cNvSpPr>
          <p:nvPr/>
        </p:nvSpPr>
        <p:spPr bwMode="auto">
          <a:xfrm flipH="1">
            <a:off x="5943600" y="3886200"/>
            <a:ext cx="381000" cy="381000"/>
          </a:xfrm>
          <a:prstGeom prst="line">
            <a:avLst/>
          </a:prstGeom>
          <a:noFill/>
          <a:ln w="9525">
            <a:solidFill>
              <a:schemeClr val="tx1"/>
            </a:solidFill>
            <a:round/>
            <a:headEnd/>
            <a:tailEnd/>
          </a:ln>
        </p:spPr>
        <p:txBody>
          <a:bodyPr wrap="none" anchor="ctr"/>
          <a:lstStyle/>
          <a:p>
            <a:endParaRPr lang="en-US"/>
          </a:p>
        </p:txBody>
      </p:sp>
      <p:sp>
        <p:nvSpPr>
          <p:cNvPr id="2" name="Title 1"/>
          <p:cNvSpPr>
            <a:spLocks noGrp="1"/>
          </p:cNvSpPr>
          <p:nvPr>
            <p:ph type="title"/>
          </p:nvPr>
        </p:nvSpPr>
        <p:spPr/>
        <p:txBody>
          <a:bodyPr/>
          <a:lstStyle/>
          <a:p>
            <a:r>
              <a:rPr lang="en-US" dirty="0"/>
              <a:t>Suture Review</a:t>
            </a:r>
          </a:p>
        </p:txBody>
      </p:sp>
      <p:sp>
        <p:nvSpPr>
          <p:cNvPr id="5" name="Oval 4"/>
          <p:cNvSpPr/>
          <p:nvPr/>
        </p:nvSpPr>
        <p:spPr>
          <a:xfrm>
            <a:off x="3962400" y="1828800"/>
            <a:ext cx="1295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715125" y="4876800"/>
            <a:ext cx="1295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p:cNvPicPr>
            <a:picLocks noChangeAspect="1" noChangeArrowheads="1"/>
          </p:cNvPicPr>
          <p:nvPr/>
        </p:nvPicPr>
        <p:blipFill>
          <a:blip r:embed="rId3"/>
          <a:srcRect/>
          <a:stretch>
            <a:fillRect/>
          </a:stretch>
        </p:blipFill>
        <p:spPr bwMode="auto">
          <a:xfrm>
            <a:off x="3505200" y="1905000"/>
            <a:ext cx="5080000" cy="40640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Molding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Text Box 5"/>
          <p:cNvSpPr txBox="1">
            <a:spLocks noChangeArrowheads="1"/>
          </p:cNvSpPr>
          <p:nvPr/>
        </p:nvSpPr>
        <p:spPr bwMode="auto">
          <a:xfrm>
            <a:off x="5257800" y="6248401"/>
            <a:ext cx="1422184" cy="246221"/>
          </a:xfrm>
          <a:prstGeom prst="rect">
            <a:avLst/>
          </a:prstGeom>
          <a:noFill/>
          <a:ln w="9525">
            <a:noFill/>
            <a:miter lim="800000"/>
            <a:headEnd/>
            <a:tailEnd/>
          </a:ln>
        </p:spPr>
        <p:txBody>
          <a:bodyPr wrap="none">
            <a:spAutoFit/>
          </a:bodyPr>
          <a:lstStyle/>
          <a:p>
            <a:r>
              <a:rPr lang="en-US" sz="1000"/>
              <a:t>Newborns.stanford.edu</a:t>
            </a:r>
            <a:endParaRPr lang="en-US"/>
          </a:p>
        </p:txBody>
      </p:sp>
      <p:sp>
        <p:nvSpPr>
          <p:cNvPr id="2" name="Title 1"/>
          <p:cNvSpPr>
            <a:spLocks noGrp="1"/>
          </p:cNvSpPr>
          <p:nvPr>
            <p:ph type="title"/>
          </p:nvPr>
        </p:nvSpPr>
        <p:spPr/>
        <p:txBody>
          <a:bodyPr/>
          <a:lstStyle/>
          <a:p>
            <a:r>
              <a:rPr lang="en-US" dirty="0"/>
              <a:t>Caput Succedaneum</a:t>
            </a:r>
          </a:p>
        </p:txBody>
      </p:sp>
      <p:pic>
        <p:nvPicPr>
          <p:cNvPr id="14339"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2447219" y="2452776"/>
            <a:ext cx="2371550" cy="3097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086857"/>
            <a:ext cx="4038600" cy="389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1032"/>
          <p:cNvSpPr txBox="1">
            <a:spLocks noChangeArrowheads="1"/>
          </p:cNvSpPr>
          <p:nvPr/>
        </p:nvSpPr>
        <p:spPr bwMode="auto">
          <a:xfrm>
            <a:off x="3581401" y="5257800"/>
            <a:ext cx="966931" cy="230832"/>
          </a:xfrm>
          <a:prstGeom prst="rect">
            <a:avLst/>
          </a:prstGeom>
          <a:noFill/>
          <a:ln w="9525">
            <a:noFill/>
            <a:miter lim="800000"/>
            <a:headEnd/>
            <a:tailEnd/>
          </a:ln>
        </p:spPr>
        <p:txBody>
          <a:bodyPr wrap="none">
            <a:spAutoFit/>
          </a:bodyPr>
          <a:lstStyle/>
          <a:p>
            <a:r>
              <a:rPr lang="en-US" sz="900"/>
              <a:t>Nursing.duq.edu</a:t>
            </a:r>
            <a:endParaRPr lang="en-US"/>
          </a:p>
        </p:txBody>
      </p:sp>
      <p:sp>
        <p:nvSpPr>
          <p:cNvPr id="2" name="Title 1"/>
          <p:cNvSpPr>
            <a:spLocks noGrp="1"/>
          </p:cNvSpPr>
          <p:nvPr>
            <p:ph type="title"/>
          </p:nvPr>
        </p:nvSpPr>
        <p:spPr/>
        <p:txBody>
          <a:bodyPr/>
          <a:lstStyle/>
          <a:p>
            <a:r>
              <a:rPr lang="en-US" dirty="0" err="1"/>
              <a:t>Cephalohematoma</a:t>
            </a:r>
            <a:endParaRPr lang="en-US" dirty="0"/>
          </a:p>
        </p:txBody>
      </p:sp>
      <p:pic>
        <p:nvPicPr>
          <p:cNvPr id="12" name="Picture 1028"/>
          <p:cNvPicPr>
            <a:picLocks noGrp="1" noChangeAspect="1" noChangeArrowheads="1"/>
          </p:cNvPicPr>
          <p:nvPr>
            <p:ph sz="half" idx="1"/>
          </p:nvPr>
        </p:nvPicPr>
        <p:blipFill>
          <a:blip r:embed="rId3"/>
          <a:stretch>
            <a:fillRect/>
          </a:stretch>
        </p:blipFill>
        <p:spPr bwMode="auto">
          <a:xfrm>
            <a:off x="1309184" y="2090183"/>
            <a:ext cx="4647619" cy="3822222"/>
          </a:xfrm>
          <a:prstGeom prst="rect">
            <a:avLst/>
          </a:prstGeom>
          <a:noFill/>
          <a:ln w="9525">
            <a:noFill/>
            <a:miter lim="800000"/>
            <a:headEnd/>
            <a:tailEnd/>
          </a:ln>
        </p:spPr>
      </p:pic>
      <p:pic>
        <p:nvPicPr>
          <p:cNvPr id="15362"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1924065"/>
            <a:ext cx="4038600" cy="4216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2482" y="5867401"/>
            <a:ext cx="1500187"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5000" y="762000"/>
            <a:ext cx="3931920" cy="639762"/>
          </a:xfrm>
        </p:spPr>
        <p:txBody>
          <a:bodyPr>
            <a:normAutofit/>
          </a:bodyPr>
          <a:lstStyle/>
          <a:p>
            <a:r>
              <a:rPr lang="en-US" sz="3200" dirty="0"/>
              <a:t>Caregiver Health</a:t>
            </a:r>
          </a:p>
        </p:txBody>
      </p:sp>
      <p:sp>
        <p:nvSpPr>
          <p:cNvPr id="19459" name="Rectangle 3"/>
          <p:cNvSpPr>
            <a:spLocks noGrp="1" noChangeArrowheads="1"/>
          </p:cNvSpPr>
          <p:nvPr>
            <p:ph sz="half" idx="2"/>
          </p:nvPr>
        </p:nvSpPr>
        <p:spPr>
          <a:xfrm>
            <a:off x="1981201" y="1973580"/>
            <a:ext cx="3931920" cy="4713288"/>
          </a:xfrm>
        </p:spPr>
        <p:txBody>
          <a:bodyPr>
            <a:normAutofit lnSpcReduction="10000"/>
          </a:bodyPr>
          <a:lstStyle/>
          <a:p>
            <a:pPr eaLnBrk="1" hangingPunct="1">
              <a:lnSpc>
                <a:spcPct val="90000"/>
              </a:lnSpc>
            </a:pPr>
            <a:r>
              <a:rPr lang="en-US" dirty="0"/>
              <a:t>Age</a:t>
            </a:r>
          </a:p>
          <a:p>
            <a:pPr eaLnBrk="1" hangingPunct="1">
              <a:lnSpc>
                <a:spcPct val="90000"/>
              </a:lnSpc>
            </a:pPr>
            <a:r>
              <a:rPr lang="en-US" dirty="0"/>
              <a:t>Blood type</a:t>
            </a:r>
          </a:p>
          <a:p>
            <a:pPr eaLnBrk="1" hangingPunct="1">
              <a:lnSpc>
                <a:spcPct val="90000"/>
              </a:lnSpc>
            </a:pPr>
            <a:r>
              <a:rPr lang="en-US" dirty="0"/>
              <a:t>Chronic conditions</a:t>
            </a:r>
          </a:p>
          <a:p>
            <a:pPr lvl="1" eaLnBrk="1" hangingPunct="1">
              <a:lnSpc>
                <a:spcPct val="90000"/>
              </a:lnSpc>
            </a:pPr>
            <a:r>
              <a:rPr lang="en-US" dirty="0"/>
              <a:t>Hypertension</a:t>
            </a:r>
          </a:p>
          <a:p>
            <a:pPr lvl="1" eaLnBrk="1" hangingPunct="1">
              <a:lnSpc>
                <a:spcPct val="90000"/>
              </a:lnSpc>
            </a:pPr>
            <a:r>
              <a:rPr lang="en-US" dirty="0"/>
              <a:t>Cardiac diagnoses</a:t>
            </a:r>
          </a:p>
          <a:p>
            <a:pPr lvl="1" eaLnBrk="1" hangingPunct="1">
              <a:lnSpc>
                <a:spcPct val="90000"/>
              </a:lnSpc>
            </a:pPr>
            <a:r>
              <a:rPr lang="en-US" dirty="0"/>
              <a:t>Diabetes</a:t>
            </a:r>
          </a:p>
          <a:p>
            <a:pPr lvl="1" eaLnBrk="1" hangingPunct="1">
              <a:lnSpc>
                <a:spcPct val="90000"/>
              </a:lnSpc>
            </a:pPr>
            <a:r>
              <a:rPr lang="en-US" dirty="0"/>
              <a:t>PCOS</a:t>
            </a:r>
          </a:p>
          <a:p>
            <a:pPr lvl="1" eaLnBrk="1" hangingPunct="1">
              <a:lnSpc>
                <a:spcPct val="90000"/>
              </a:lnSpc>
            </a:pPr>
            <a:r>
              <a:rPr lang="en-US" dirty="0"/>
              <a:t>Infection</a:t>
            </a:r>
          </a:p>
          <a:p>
            <a:pPr lvl="1" eaLnBrk="1" hangingPunct="1">
              <a:lnSpc>
                <a:spcPct val="90000"/>
              </a:lnSpc>
            </a:pPr>
            <a:r>
              <a:rPr lang="en-US" dirty="0"/>
              <a:t>Mental health</a:t>
            </a:r>
          </a:p>
        </p:txBody>
      </p:sp>
      <p:sp>
        <p:nvSpPr>
          <p:cNvPr id="4" name="Text Placeholder 3"/>
          <p:cNvSpPr>
            <a:spLocks noGrp="1"/>
          </p:cNvSpPr>
          <p:nvPr>
            <p:ph type="body" sz="quarter" idx="3"/>
          </p:nvPr>
        </p:nvSpPr>
        <p:spPr>
          <a:xfrm>
            <a:off x="6400800" y="762000"/>
            <a:ext cx="3931920" cy="639762"/>
          </a:xfrm>
        </p:spPr>
        <p:txBody>
          <a:bodyPr>
            <a:normAutofit/>
          </a:bodyPr>
          <a:lstStyle/>
          <a:p>
            <a:r>
              <a:rPr lang="en-US" sz="3200" dirty="0"/>
              <a:t>Family History</a:t>
            </a:r>
          </a:p>
        </p:txBody>
      </p:sp>
      <p:sp>
        <p:nvSpPr>
          <p:cNvPr id="5" name="Content Placeholder 4"/>
          <p:cNvSpPr>
            <a:spLocks noGrp="1"/>
          </p:cNvSpPr>
          <p:nvPr>
            <p:ph sz="quarter" idx="4"/>
          </p:nvPr>
        </p:nvSpPr>
        <p:spPr>
          <a:xfrm>
            <a:off x="6096000" y="1813560"/>
            <a:ext cx="5025390" cy="4713288"/>
          </a:xfrm>
        </p:spPr>
        <p:txBody>
          <a:bodyPr>
            <a:normAutofit lnSpcReduction="10000"/>
          </a:bodyPr>
          <a:lstStyle/>
          <a:p>
            <a:r>
              <a:rPr lang="en-US" dirty="0"/>
              <a:t>Inherited conditions</a:t>
            </a:r>
          </a:p>
          <a:p>
            <a:pPr lvl="1"/>
            <a:r>
              <a:rPr lang="en-US" dirty="0"/>
              <a:t>CF</a:t>
            </a:r>
          </a:p>
          <a:p>
            <a:pPr lvl="1"/>
            <a:r>
              <a:rPr lang="en-US" dirty="0"/>
              <a:t>Clotting or bleeding disorders</a:t>
            </a:r>
          </a:p>
          <a:p>
            <a:pPr lvl="1"/>
            <a:r>
              <a:rPr lang="en-US" dirty="0"/>
              <a:t>Heart defects</a:t>
            </a:r>
          </a:p>
          <a:p>
            <a:pPr lvl="1"/>
            <a:r>
              <a:rPr lang="en-US" dirty="0"/>
              <a:t>Kidney problems</a:t>
            </a:r>
          </a:p>
          <a:p>
            <a:pPr lvl="1"/>
            <a:r>
              <a:rPr lang="en-US" dirty="0"/>
              <a:t>Metabolic disorders</a:t>
            </a:r>
          </a:p>
          <a:p>
            <a:pPr lvl="1"/>
            <a:r>
              <a:rPr lang="en-US" dirty="0"/>
              <a:t>Hearing loss</a:t>
            </a:r>
          </a:p>
          <a:p>
            <a:pPr lvl="1"/>
            <a:r>
              <a:rPr lang="en-US" dirty="0"/>
              <a:t>Blindness</a:t>
            </a:r>
          </a:p>
          <a:p>
            <a:pPr lvl="1"/>
            <a:r>
              <a:rPr lang="en-US" dirty="0"/>
              <a:t>Limb malformations</a:t>
            </a:r>
          </a:p>
          <a:p>
            <a:pPr lvl="1"/>
            <a:r>
              <a:rPr lang="en-US" dirty="0"/>
              <a:t>Clefts</a:t>
            </a:r>
          </a:p>
          <a:p>
            <a:pPr lvl="1"/>
            <a:r>
              <a:rPr lang="en-US" dirty="0"/>
              <a:t>DDH (Developmental Dysplasia of the Hip)</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Craniosynostosis</a:t>
            </a:r>
            <a:endParaRPr lang="en-US" dirty="0"/>
          </a:p>
        </p:txBody>
      </p:sp>
      <p:sp>
        <p:nvSpPr>
          <p:cNvPr id="3" name="Content Placeholder 2"/>
          <p:cNvSpPr>
            <a:spLocks noGrp="1"/>
          </p:cNvSpPr>
          <p:nvPr>
            <p:ph sz="half" idx="1"/>
          </p:nvPr>
        </p:nvSpPr>
        <p:spPr/>
        <p:txBody>
          <a:bodyPr/>
          <a:lstStyle/>
          <a:p>
            <a:r>
              <a:rPr lang="en-US" dirty="0"/>
              <a:t>1+ of the suture lines close prematurely</a:t>
            </a:r>
          </a:p>
          <a:p>
            <a:r>
              <a:rPr lang="en-US" dirty="0"/>
              <a:t>Impinge on brain growth</a:t>
            </a:r>
          </a:p>
          <a:p>
            <a:r>
              <a:rPr lang="en-US" dirty="0"/>
              <a:t>Malformed skull</a:t>
            </a:r>
          </a:p>
          <a:p>
            <a:r>
              <a:rPr lang="en-US" dirty="0" err="1"/>
              <a:t>Dx</a:t>
            </a:r>
            <a:r>
              <a:rPr lang="en-US" dirty="0"/>
              <a:t> – start with PE</a:t>
            </a:r>
          </a:p>
          <a:p>
            <a:pPr lvl="1"/>
            <a:r>
              <a:rPr lang="en-US" dirty="0"/>
              <a:t>Referral </a:t>
            </a:r>
          </a:p>
          <a:p>
            <a:pPr lvl="1"/>
            <a:r>
              <a:rPr lang="en-US" dirty="0"/>
              <a:t>Imaging</a:t>
            </a:r>
          </a:p>
        </p:txBody>
      </p:sp>
      <p:pic>
        <p:nvPicPr>
          <p:cNvPr id="25602"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1795552"/>
            <a:ext cx="4038600" cy="4473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274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a:t>Newborn exam: HEENT</a:t>
            </a:r>
          </a:p>
        </p:txBody>
      </p:sp>
      <p:sp>
        <p:nvSpPr>
          <p:cNvPr id="69635" name="Rectangle 3"/>
          <p:cNvSpPr>
            <a:spLocks noGrp="1" noChangeArrowheads="1"/>
          </p:cNvSpPr>
          <p:nvPr>
            <p:ph idx="1"/>
          </p:nvPr>
        </p:nvSpPr>
        <p:spPr/>
        <p:txBody>
          <a:bodyPr>
            <a:normAutofit fontScale="92500" lnSpcReduction="10000"/>
          </a:bodyPr>
          <a:lstStyle/>
          <a:p>
            <a:pPr eaLnBrk="1" hangingPunct="1">
              <a:lnSpc>
                <a:spcPct val="80000"/>
              </a:lnSpc>
            </a:pPr>
            <a:r>
              <a:rPr lang="en-US" dirty="0"/>
              <a:t>Facial symmetry</a:t>
            </a:r>
          </a:p>
          <a:p>
            <a:pPr eaLnBrk="1" hangingPunct="1">
              <a:lnSpc>
                <a:spcPct val="80000"/>
              </a:lnSpc>
            </a:pPr>
            <a:r>
              <a:rPr lang="en-US" dirty="0"/>
              <a:t>Eyes</a:t>
            </a:r>
          </a:p>
          <a:p>
            <a:pPr lvl="1" eaLnBrk="1" hangingPunct="1">
              <a:lnSpc>
                <a:spcPct val="80000"/>
              </a:lnSpc>
            </a:pPr>
            <a:r>
              <a:rPr lang="en-US" sz="2500" dirty="0"/>
              <a:t>Placement, palpebral fissures, </a:t>
            </a:r>
            <a:r>
              <a:rPr lang="en-US" sz="2500" dirty="0" err="1"/>
              <a:t>epicanthal</a:t>
            </a:r>
            <a:r>
              <a:rPr lang="en-US" sz="2500" dirty="0"/>
              <a:t> folds</a:t>
            </a:r>
          </a:p>
          <a:p>
            <a:pPr lvl="1" eaLnBrk="1" hangingPunct="1">
              <a:lnSpc>
                <a:spcPct val="80000"/>
              </a:lnSpc>
            </a:pPr>
            <a:r>
              <a:rPr lang="en-US" sz="2500" dirty="0"/>
              <a:t>Red reflexes, asymmetry of pupils</a:t>
            </a:r>
          </a:p>
          <a:p>
            <a:pPr lvl="1" eaLnBrk="1" hangingPunct="1">
              <a:lnSpc>
                <a:spcPct val="80000"/>
              </a:lnSpc>
            </a:pPr>
            <a:r>
              <a:rPr lang="en-US" sz="2500" dirty="0"/>
              <a:t>Subconjunctival hemorrhage (normal in first days)</a:t>
            </a:r>
          </a:p>
          <a:p>
            <a:pPr lvl="1" eaLnBrk="1" hangingPunct="1">
              <a:lnSpc>
                <a:spcPct val="80000"/>
              </a:lnSpc>
            </a:pPr>
            <a:r>
              <a:rPr lang="en-US" sz="2500" dirty="0"/>
              <a:t>Crossing (normal)</a:t>
            </a:r>
          </a:p>
          <a:p>
            <a:pPr eaLnBrk="1" hangingPunct="1">
              <a:lnSpc>
                <a:spcPct val="80000"/>
              </a:lnSpc>
            </a:pPr>
            <a:r>
              <a:rPr lang="en-US" dirty="0"/>
              <a:t>Ears</a:t>
            </a:r>
          </a:p>
          <a:p>
            <a:pPr lvl="1" eaLnBrk="1" hangingPunct="1">
              <a:lnSpc>
                <a:spcPct val="80000"/>
              </a:lnSpc>
            </a:pPr>
            <a:r>
              <a:rPr lang="en-US" sz="2500" dirty="0"/>
              <a:t>Pinnae, external canal</a:t>
            </a:r>
          </a:p>
          <a:p>
            <a:pPr lvl="1" eaLnBrk="1" hangingPunct="1">
              <a:lnSpc>
                <a:spcPct val="80000"/>
              </a:lnSpc>
            </a:pPr>
            <a:r>
              <a:rPr lang="en-US" sz="2500" dirty="0"/>
              <a:t>Preauricular tags/pits</a:t>
            </a:r>
          </a:p>
          <a:p>
            <a:pPr lvl="1" eaLnBrk="1" hangingPunct="1">
              <a:lnSpc>
                <a:spcPct val="80000"/>
              </a:lnSpc>
            </a:pPr>
            <a:r>
              <a:rPr lang="en-US" sz="2500" dirty="0"/>
              <a:t>Hearing screen </a:t>
            </a:r>
          </a:p>
          <a:p>
            <a:pPr eaLnBrk="1" hangingPunct="1">
              <a:lnSpc>
                <a:spcPct val="80000"/>
              </a:lnSpc>
            </a:pPr>
            <a:r>
              <a:rPr lang="en-US" dirty="0"/>
              <a:t>Nares</a:t>
            </a:r>
          </a:p>
          <a:p>
            <a:pPr lvl="1" eaLnBrk="1" hangingPunct="1">
              <a:lnSpc>
                <a:spcPct val="80000"/>
              </a:lnSpc>
            </a:pPr>
            <a:r>
              <a:rPr lang="en-US" sz="2500" dirty="0"/>
              <a:t>Patent</a:t>
            </a:r>
          </a:p>
        </p:txBody>
      </p:sp>
      <p:pic>
        <p:nvPicPr>
          <p:cNvPr id="4" name="Picture 4">
            <a:extLst>
              <a:ext uri="{FF2B5EF4-FFF2-40B4-BE49-F238E27FC236}">
                <a16:creationId xmlns:a16="http://schemas.microsoft.com/office/drawing/2014/main" id="{E379908F-0880-4CF3-801B-83A2C4F73FFA}"/>
              </a:ext>
            </a:extLst>
          </p:cNvPr>
          <p:cNvPicPr>
            <a:picLocks noChangeAspect="1" noChangeArrowheads="1"/>
          </p:cNvPicPr>
          <p:nvPr/>
        </p:nvPicPr>
        <p:blipFill>
          <a:blip r:embed="rId3"/>
          <a:srcRect/>
          <a:stretch>
            <a:fillRect/>
          </a:stretch>
        </p:blipFill>
        <p:spPr bwMode="auto">
          <a:xfrm>
            <a:off x="8584214" y="1690688"/>
            <a:ext cx="1837351" cy="1510134"/>
          </a:xfrm>
          <a:prstGeom prst="rect">
            <a:avLst/>
          </a:prstGeom>
          <a:noFill/>
          <a:ln w="9525">
            <a:noFill/>
            <a:miter lim="800000"/>
            <a:headEnd/>
            <a:tailEnd/>
          </a:ln>
        </p:spPr>
      </p:pic>
      <p:pic>
        <p:nvPicPr>
          <p:cNvPr id="5" name="Picture 1031">
            <a:extLst>
              <a:ext uri="{FF2B5EF4-FFF2-40B4-BE49-F238E27FC236}">
                <a16:creationId xmlns:a16="http://schemas.microsoft.com/office/drawing/2014/main" id="{2D0E6E4E-F061-45D3-B99E-FB9CCFD31490}"/>
              </a:ext>
            </a:extLst>
          </p:cNvPr>
          <p:cNvPicPr>
            <a:picLocks noChangeAspect="1" noChangeArrowheads="1"/>
          </p:cNvPicPr>
          <p:nvPr/>
        </p:nvPicPr>
        <p:blipFill>
          <a:blip r:embed="rId4"/>
          <a:srcRect/>
          <a:stretch>
            <a:fillRect/>
          </a:stretch>
        </p:blipFill>
        <p:spPr bwMode="auto">
          <a:xfrm>
            <a:off x="4943534" y="3830321"/>
            <a:ext cx="1786769" cy="1905887"/>
          </a:xfrm>
          <a:prstGeom prst="rect">
            <a:avLst/>
          </a:prstGeom>
          <a:noFill/>
          <a:ln w="9525">
            <a:noFill/>
            <a:miter lim="800000"/>
            <a:headEnd/>
            <a:tailEnd/>
          </a:ln>
        </p:spPr>
      </p:pic>
      <p:pic>
        <p:nvPicPr>
          <p:cNvPr id="6" name="Picture 1032">
            <a:extLst>
              <a:ext uri="{FF2B5EF4-FFF2-40B4-BE49-F238E27FC236}">
                <a16:creationId xmlns:a16="http://schemas.microsoft.com/office/drawing/2014/main" id="{DFC9A19E-82B5-4A72-B315-F7ADCB35D7C5}"/>
              </a:ext>
            </a:extLst>
          </p:cNvPr>
          <p:cNvPicPr>
            <a:picLocks noChangeAspect="1" noChangeArrowheads="1"/>
          </p:cNvPicPr>
          <p:nvPr/>
        </p:nvPicPr>
        <p:blipFill>
          <a:blip r:embed="rId5"/>
          <a:srcRect/>
          <a:stretch>
            <a:fillRect/>
          </a:stretch>
        </p:blipFill>
        <p:spPr bwMode="auto">
          <a:xfrm>
            <a:off x="7811024" y="3657179"/>
            <a:ext cx="1546380" cy="2132846"/>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981200" y="457200"/>
            <a:ext cx="8229600" cy="1143000"/>
          </a:xfrm>
        </p:spPr>
        <p:txBody>
          <a:bodyPr/>
          <a:lstStyle/>
          <a:p>
            <a:pPr eaLnBrk="1" hangingPunct="1"/>
            <a:r>
              <a:rPr lang="en-US"/>
              <a:t>Newborn exam- HEENT</a:t>
            </a:r>
          </a:p>
        </p:txBody>
      </p:sp>
      <p:sp>
        <p:nvSpPr>
          <p:cNvPr id="72707" name="Rectangle 3"/>
          <p:cNvSpPr>
            <a:spLocks noGrp="1" noChangeArrowheads="1"/>
          </p:cNvSpPr>
          <p:nvPr>
            <p:ph idx="1"/>
          </p:nvPr>
        </p:nvSpPr>
        <p:spPr/>
        <p:txBody>
          <a:bodyPr>
            <a:normAutofit/>
          </a:bodyPr>
          <a:lstStyle/>
          <a:p>
            <a:pPr eaLnBrk="1" hangingPunct="1"/>
            <a:r>
              <a:rPr lang="en-US" sz="2400" dirty="0"/>
              <a:t>Mouth</a:t>
            </a:r>
          </a:p>
          <a:p>
            <a:pPr marL="965200" lvl="1"/>
            <a:r>
              <a:rPr lang="en-US" sz="2100" dirty="0"/>
              <a:t>Symmetry, esp. with cry</a:t>
            </a:r>
          </a:p>
          <a:p>
            <a:pPr marL="965200" lvl="1"/>
            <a:r>
              <a:rPr lang="en-US" sz="2100" dirty="0"/>
              <a:t>Palate</a:t>
            </a:r>
          </a:p>
          <a:p>
            <a:pPr marL="1423988" lvl="2"/>
            <a:r>
              <a:rPr lang="en-US" sz="1900" dirty="0"/>
              <a:t>Normal shape variations</a:t>
            </a:r>
          </a:p>
          <a:p>
            <a:pPr marL="1423988" lvl="2"/>
            <a:r>
              <a:rPr lang="en-US" sz="1900" dirty="0"/>
              <a:t>Cleft, unilateral, bilateral, submucous (often occult)</a:t>
            </a:r>
          </a:p>
          <a:p>
            <a:pPr marL="965200" lvl="1"/>
            <a:r>
              <a:rPr lang="en-US" sz="2100" dirty="0"/>
              <a:t>Lip</a:t>
            </a:r>
          </a:p>
          <a:p>
            <a:pPr marL="1423988" lvl="2"/>
            <a:r>
              <a:rPr lang="en-US" sz="1900" dirty="0"/>
              <a:t>Cleft</a:t>
            </a:r>
          </a:p>
          <a:p>
            <a:pPr marL="1423988" lvl="2"/>
            <a:r>
              <a:rPr lang="en-US" sz="1900" dirty="0"/>
              <a:t>Thin</a:t>
            </a:r>
          </a:p>
          <a:p>
            <a:pPr marL="965200" lvl="1"/>
            <a:r>
              <a:rPr lang="en-US" sz="2100" dirty="0"/>
              <a:t>Uvula</a:t>
            </a:r>
          </a:p>
          <a:p>
            <a:pPr marL="965200" lvl="1"/>
            <a:r>
              <a:rPr lang="en-US" sz="2100" dirty="0"/>
              <a:t>Teeth</a:t>
            </a:r>
          </a:p>
          <a:p>
            <a:pPr marL="965200" lvl="1"/>
            <a:r>
              <a:rPr lang="en-US" sz="2100" dirty="0"/>
              <a:t>Rooting, sucking</a:t>
            </a:r>
          </a:p>
          <a:p>
            <a:pPr marL="965200" lvl="1">
              <a:buNone/>
            </a:pPr>
            <a:endParaRPr lang="en-US" sz="2100" dirty="0"/>
          </a:p>
        </p:txBody>
      </p:sp>
      <p:pic>
        <p:nvPicPr>
          <p:cNvPr id="4" name="Picture 1028">
            <a:extLst>
              <a:ext uri="{FF2B5EF4-FFF2-40B4-BE49-F238E27FC236}">
                <a16:creationId xmlns:a16="http://schemas.microsoft.com/office/drawing/2014/main" id="{2DFFD483-7418-4F54-871C-003D0A23828C}"/>
              </a:ext>
            </a:extLst>
          </p:cNvPr>
          <p:cNvPicPr>
            <a:picLocks noChangeAspect="1" noChangeArrowheads="1"/>
          </p:cNvPicPr>
          <p:nvPr/>
        </p:nvPicPr>
        <p:blipFill>
          <a:blip r:embed="rId3"/>
          <a:srcRect/>
          <a:stretch>
            <a:fillRect/>
          </a:stretch>
        </p:blipFill>
        <p:spPr bwMode="auto">
          <a:xfrm>
            <a:off x="7186651" y="2258567"/>
            <a:ext cx="3868203" cy="3207778"/>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p:cNvPicPr>
            <a:picLocks noChangeAspect="1" noChangeArrowheads="1"/>
          </p:cNvPicPr>
          <p:nvPr/>
        </p:nvPicPr>
        <p:blipFill>
          <a:blip r:embed="rId3"/>
          <a:srcRect/>
          <a:stretch>
            <a:fillRect/>
          </a:stretch>
        </p:blipFill>
        <p:spPr bwMode="auto">
          <a:xfrm>
            <a:off x="2819400" y="1145228"/>
            <a:ext cx="6553200" cy="571277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Cleft Staging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Newborn exam- HEENT</a:t>
            </a:r>
          </a:p>
        </p:txBody>
      </p:sp>
      <p:sp>
        <p:nvSpPr>
          <p:cNvPr id="75779" name="Rectangle 3"/>
          <p:cNvSpPr>
            <a:spLocks noGrp="1" noChangeArrowheads="1"/>
          </p:cNvSpPr>
          <p:nvPr>
            <p:ph idx="1"/>
          </p:nvPr>
        </p:nvSpPr>
        <p:spPr/>
        <p:txBody>
          <a:bodyPr/>
          <a:lstStyle/>
          <a:p>
            <a:pPr eaLnBrk="1" hangingPunct="1"/>
            <a:r>
              <a:rPr lang="en-US"/>
              <a:t>Neck</a:t>
            </a:r>
          </a:p>
          <a:p>
            <a:pPr lvl="1" eaLnBrk="1" hangingPunct="1"/>
            <a:r>
              <a:rPr lang="en-US"/>
              <a:t>ROM</a:t>
            </a:r>
          </a:p>
          <a:p>
            <a:pPr lvl="1" eaLnBrk="1" hangingPunct="1"/>
            <a:r>
              <a:rPr lang="en-US"/>
              <a:t>Tone</a:t>
            </a:r>
          </a:p>
          <a:p>
            <a:pPr lvl="1" eaLnBrk="1" hangingPunct="1"/>
            <a:r>
              <a:rPr lang="en-US"/>
              <a:t>Webbing or redundant skin</a:t>
            </a:r>
          </a:p>
          <a:p>
            <a:pPr lvl="1" eaLnBrk="1" hangingPunct="1"/>
            <a:r>
              <a:rPr lang="en-US"/>
              <a:t>Masses</a:t>
            </a:r>
          </a:p>
          <a:p>
            <a:pPr lvl="1" eaLnBrk="1" hangingPunct="1"/>
            <a:r>
              <a:rPr lang="en-US"/>
              <a:t>Torticollis</a:t>
            </a:r>
          </a:p>
        </p:txBody>
      </p:sp>
      <p:pic>
        <p:nvPicPr>
          <p:cNvPr id="4" name="Picture 1028">
            <a:extLst>
              <a:ext uri="{FF2B5EF4-FFF2-40B4-BE49-F238E27FC236}">
                <a16:creationId xmlns:a16="http://schemas.microsoft.com/office/drawing/2014/main" id="{4D324C7D-EDAC-4565-93FF-6B35CC78B50A}"/>
              </a:ext>
            </a:extLst>
          </p:cNvPr>
          <p:cNvPicPr>
            <a:picLocks noChangeAspect="1" noChangeArrowheads="1"/>
          </p:cNvPicPr>
          <p:nvPr/>
        </p:nvPicPr>
        <p:blipFill>
          <a:blip r:embed="rId3"/>
          <a:srcRect/>
          <a:stretch>
            <a:fillRect/>
          </a:stretch>
        </p:blipFill>
        <p:spPr bwMode="auto">
          <a:xfrm>
            <a:off x="5760720" y="2015732"/>
            <a:ext cx="4610100" cy="3891551"/>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1027"/>
          <p:cNvSpPr txBox="1">
            <a:spLocks noChangeArrowheads="1"/>
          </p:cNvSpPr>
          <p:nvPr/>
        </p:nvSpPr>
        <p:spPr bwMode="auto">
          <a:xfrm>
            <a:off x="1905000" y="4343401"/>
            <a:ext cx="960438" cy="244475"/>
          </a:xfrm>
          <a:prstGeom prst="rect">
            <a:avLst/>
          </a:prstGeom>
          <a:noFill/>
          <a:ln w="9525">
            <a:noFill/>
            <a:miter lim="800000"/>
            <a:headEnd/>
            <a:tailEnd/>
          </a:ln>
        </p:spPr>
        <p:txBody>
          <a:bodyPr wrap="none">
            <a:spAutoFit/>
          </a:bodyPr>
          <a:lstStyle/>
          <a:p>
            <a:r>
              <a:rPr lang="en-US" sz="1000"/>
              <a:t>www.aafp.org</a:t>
            </a:r>
            <a:endParaRPr lang="en-US"/>
          </a:p>
        </p:txBody>
      </p:sp>
      <p:sp>
        <p:nvSpPr>
          <p:cNvPr id="77829" name="Text Box 1030"/>
          <p:cNvSpPr txBox="1">
            <a:spLocks noChangeArrowheads="1"/>
          </p:cNvSpPr>
          <p:nvPr/>
        </p:nvSpPr>
        <p:spPr bwMode="auto">
          <a:xfrm>
            <a:off x="6003926" y="6477000"/>
            <a:ext cx="1013419" cy="230832"/>
          </a:xfrm>
          <a:prstGeom prst="rect">
            <a:avLst/>
          </a:prstGeom>
          <a:noFill/>
          <a:ln w="9525">
            <a:noFill/>
            <a:miter lim="800000"/>
            <a:headEnd/>
            <a:tailEnd/>
          </a:ln>
        </p:spPr>
        <p:txBody>
          <a:bodyPr wrap="none">
            <a:spAutoFit/>
          </a:bodyPr>
          <a:lstStyle/>
          <a:p>
            <a:r>
              <a:rPr lang="en-US" sz="900"/>
              <a:t>Torticolliskids.org</a:t>
            </a:r>
            <a:endParaRPr lang="en-US"/>
          </a:p>
        </p:txBody>
      </p:sp>
      <p:sp>
        <p:nvSpPr>
          <p:cNvPr id="2" name="Title 1"/>
          <p:cNvSpPr>
            <a:spLocks noGrp="1"/>
          </p:cNvSpPr>
          <p:nvPr>
            <p:ph type="title"/>
          </p:nvPr>
        </p:nvSpPr>
        <p:spPr/>
        <p:txBody>
          <a:bodyPr/>
          <a:lstStyle/>
          <a:p>
            <a:r>
              <a:rPr lang="en-US" dirty="0"/>
              <a:t>Torticollis</a:t>
            </a:r>
          </a:p>
        </p:txBody>
      </p:sp>
      <p:pic>
        <p:nvPicPr>
          <p:cNvPr id="16386"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727829" y="2535079"/>
            <a:ext cx="3810330" cy="2932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3549" y="2093554"/>
            <a:ext cx="4035902" cy="387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50" name="Rectangle 2"/>
          <p:cNvSpPr>
            <a:spLocks noGrp="1" noChangeArrowheads="1"/>
          </p:cNvSpPr>
          <p:nvPr>
            <p:ph type="title"/>
          </p:nvPr>
        </p:nvSpPr>
        <p:spPr>
          <a:xfrm>
            <a:off x="647889" y="1349680"/>
            <a:ext cx="2931320" cy="4449541"/>
          </a:xfrm>
        </p:spPr>
        <p:txBody>
          <a:bodyPr anchor="t">
            <a:normAutofit/>
          </a:bodyPr>
          <a:lstStyle/>
          <a:p>
            <a:pPr eaLnBrk="1" hangingPunct="1"/>
            <a:r>
              <a:rPr lang="en-US" sz="4800">
                <a:solidFill>
                  <a:schemeClr val="tx1"/>
                </a:solidFill>
              </a:rPr>
              <a:t>Newborn exam: Chest</a:t>
            </a:r>
          </a:p>
        </p:txBody>
      </p:sp>
      <p:graphicFrame>
        <p:nvGraphicFramePr>
          <p:cNvPr id="78853" name="Rectangle 3">
            <a:extLst>
              <a:ext uri="{FF2B5EF4-FFF2-40B4-BE49-F238E27FC236}">
                <a16:creationId xmlns:a16="http://schemas.microsoft.com/office/drawing/2014/main" id="{90BC70FE-D436-47F3-ACB4-49D8FB2F2462}"/>
              </a:ext>
            </a:extLst>
          </p:cNvPr>
          <p:cNvGraphicFramePr>
            <a:graphicFrameLocks noGrp="1"/>
          </p:cNvGraphicFramePr>
          <p:nvPr>
            <p:ph idx="1"/>
            <p:extLst>
              <p:ext uri="{D42A27DB-BD31-4B8C-83A1-F6EECF244321}">
                <p14:modId xmlns:p14="http://schemas.microsoft.com/office/powerpoint/2010/main" val="2690823142"/>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98" name="Rectangle 2"/>
          <p:cNvSpPr>
            <a:spLocks noGrp="1" noChangeArrowheads="1"/>
          </p:cNvSpPr>
          <p:nvPr>
            <p:ph type="title"/>
          </p:nvPr>
        </p:nvSpPr>
        <p:spPr>
          <a:xfrm>
            <a:off x="647889" y="1349680"/>
            <a:ext cx="2931320" cy="4449541"/>
          </a:xfrm>
        </p:spPr>
        <p:txBody>
          <a:bodyPr anchor="t">
            <a:normAutofit/>
          </a:bodyPr>
          <a:lstStyle/>
          <a:p>
            <a:pPr eaLnBrk="1" hangingPunct="1"/>
            <a:r>
              <a:rPr lang="en-US" sz="3400">
                <a:solidFill>
                  <a:schemeClr val="tx1"/>
                </a:solidFill>
              </a:rPr>
              <a:t>Newborn exam: Cardiovascular</a:t>
            </a:r>
          </a:p>
        </p:txBody>
      </p:sp>
      <p:graphicFrame>
        <p:nvGraphicFramePr>
          <p:cNvPr id="80901" name="Rectangle 3">
            <a:extLst>
              <a:ext uri="{FF2B5EF4-FFF2-40B4-BE49-F238E27FC236}">
                <a16:creationId xmlns:a16="http://schemas.microsoft.com/office/drawing/2014/main" id="{3E735D90-18A0-4032-8B22-AC7215862058}"/>
              </a:ext>
            </a:extLst>
          </p:cNvPr>
          <p:cNvGraphicFramePr>
            <a:graphicFrameLocks noGrp="1"/>
          </p:cNvGraphicFramePr>
          <p:nvPr>
            <p:ph idx="1"/>
            <p:extLst>
              <p:ext uri="{D42A27DB-BD31-4B8C-83A1-F6EECF244321}">
                <p14:modId xmlns:p14="http://schemas.microsoft.com/office/powerpoint/2010/main" val="998593371"/>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46" name="Rectangle 2"/>
          <p:cNvSpPr>
            <a:spLocks noGrp="1" noChangeArrowheads="1"/>
          </p:cNvSpPr>
          <p:nvPr>
            <p:ph type="title"/>
          </p:nvPr>
        </p:nvSpPr>
        <p:spPr>
          <a:xfrm>
            <a:off x="647889" y="1349680"/>
            <a:ext cx="2931320" cy="4449541"/>
          </a:xfrm>
        </p:spPr>
        <p:txBody>
          <a:bodyPr anchor="t">
            <a:normAutofit/>
          </a:bodyPr>
          <a:lstStyle/>
          <a:p>
            <a:pPr eaLnBrk="1" hangingPunct="1"/>
            <a:r>
              <a:rPr lang="en-US" sz="4400">
                <a:solidFill>
                  <a:schemeClr val="tx1"/>
                </a:solidFill>
              </a:rPr>
              <a:t>Newborn exam: Respiratory</a:t>
            </a:r>
          </a:p>
        </p:txBody>
      </p:sp>
      <p:graphicFrame>
        <p:nvGraphicFramePr>
          <p:cNvPr id="82949" name="Rectangle 3">
            <a:extLst>
              <a:ext uri="{FF2B5EF4-FFF2-40B4-BE49-F238E27FC236}">
                <a16:creationId xmlns:a16="http://schemas.microsoft.com/office/drawing/2014/main" id="{B2884055-93EE-4B93-9664-79DE7941DF8F}"/>
              </a:ext>
            </a:extLst>
          </p:cNvPr>
          <p:cNvGraphicFramePr>
            <a:graphicFrameLocks noGrp="1"/>
          </p:cNvGraphicFramePr>
          <p:nvPr>
            <p:ph idx="1"/>
            <p:extLst>
              <p:ext uri="{D42A27DB-BD31-4B8C-83A1-F6EECF244321}">
                <p14:modId xmlns:p14="http://schemas.microsoft.com/office/powerpoint/2010/main" val="4020766688"/>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Newborn exam- Abdomen</a:t>
            </a:r>
          </a:p>
        </p:txBody>
      </p:sp>
      <p:sp>
        <p:nvSpPr>
          <p:cNvPr id="83971" name="Rectangle 3"/>
          <p:cNvSpPr>
            <a:spLocks noGrp="1" noChangeArrowheads="1"/>
          </p:cNvSpPr>
          <p:nvPr>
            <p:ph idx="1"/>
          </p:nvPr>
        </p:nvSpPr>
        <p:spPr/>
        <p:txBody>
          <a:bodyPr>
            <a:normAutofit/>
          </a:bodyPr>
          <a:lstStyle/>
          <a:p>
            <a:pPr marL="398463" indent="-398463"/>
            <a:r>
              <a:rPr lang="en-US" sz="2400" dirty="0"/>
              <a:t>Appearance</a:t>
            </a:r>
          </a:p>
          <a:p>
            <a:pPr lvl="1" eaLnBrk="1" hangingPunct="1"/>
            <a:r>
              <a:rPr lang="en-US" sz="2100" dirty="0" err="1"/>
              <a:t>Nornal</a:t>
            </a:r>
            <a:r>
              <a:rPr lang="en-US" sz="2100" dirty="0"/>
              <a:t>: soft, </a:t>
            </a:r>
            <a:r>
              <a:rPr lang="en-US" sz="2100" dirty="0" err="1"/>
              <a:t>protruberant</a:t>
            </a:r>
            <a:endParaRPr lang="en-US" sz="2100" dirty="0"/>
          </a:p>
          <a:p>
            <a:pPr lvl="1" eaLnBrk="1" hangingPunct="1"/>
            <a:r>
              <a:rPr lang="en-US" sz="2100" dirty="0" err="1"/>
              <a:t>Abnl</a:t>
            </a:r>
            <a:r>
              <a:rPr lang="en-US" sz="2100" dirty="0"/>
              <a:t>: distended, tense, prune belly</a:t>
            </a:r>
          </a:p>
          <a:p>
            <a:pPr marL="398463" indent="-398463"/>
            <a:r>
              <a:rPr lang="en-US" sz="2400" dirty="0"/>
              <a:t>Bowel tones</a:t>
            </a:r>
          </a:p>
          <a:p>
            <a:pPr marL="398463" indent="-398463"/>
            <a:r>
              <a:rPr lang="en-US" sz="2400" dirty="0"/>
              <a:t>Palpation</a:t>
            </a:r>
          </a:p>
          <a:p>
            <a:pPr lvl="1" eaLnBrk="1" hangingPunct="1"/>
            <a:r>
              <a:rPr lang="en-US" sz="2100" dirty="0"/>
              <a:t>Masses, liver, +/- kidney</a:t>
            </a:r>
          </a:p>
          <a:p>
            <a:pPr marL="398463" indent="-398463"/>
            <a:r>
              <a:rPr lang="en-US" sz="2400" dirty="0"/>
              <a:t>Umbilicus</a:t>
            </a:r>
          </a:p>
          <a:p>
            <a:pPr lvl="1" eaLnBrk="1" hangingPunct="1"/>
            <a:r>
              <a:rPr lang="en-US" sz="2100" dirty="0"/>
              <a:t>Normal: small amt erythema, small amt oozing at time of separation, slight odor</a:t>
            </a:r>
          </a:p>
          <a:p>
            <a:pPr lvl="1" eaLnBrk="1" hangingPunct="1"/>
            <a:r>
              <a:rPr lang="en-US" sz="2100" dirty="0"/>
              <a:t>Abnormal: increasing abdominal erythema around umbilicus</a:t>
            </a:r>
          </a:p>
          <a:p>
            <a:pPr marL="398463" indent="-398463"/>
            <a:r>
              <a:rPr lang="en-US" sz="2400" dirty="0"/>
              <a:t>Anal patency</a:t>
            </a:r>
            <a:endParaRPr lang="en-US" sz="2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Reproductive history</a:t>
            </a:r>
          </a:p>
        </p:txBody>
      </p:sp>
      <p:sp>
        <p:nvSpPr>
          <p:cNvPr id="21507" name="Rectangle 3"/>
          <p:cNvSpPr>
            <a:spLocks noGrp="1" noChangeArrowheads="1"/>
          </p:cNvSpPr>
          <p:nvPr>
            <p:ph idx="1"/>
          </p:nvPr>
        </p:nvSpPr>
        <p:spPr/>
        <p:txBody>
          <a:bodyPr/>
          <a:lstStyle/>
          <a:p>
            <a:pPr eaLnBrk="1" hangingPunct="1"/>
            <a:r>
              <a:rPr lang="en-US" sz="3200" dirty="0"/>
              <a:t>Gravity, parity</a:t>
            </a:r>
          </a:p>
          <a:p>
            <a:pPr lvl="1"/>
            <a:r>
              <a:rPr lang="en-US" dirty="0" err="1"/>
              <a:t>Gravida</a:t>
            </a:r>
            <a:r>
              <a:rPr lang="en-US" dirty="0"/>
              <a:t>: Number pregnancies</a:t>
            </a:r>
          </a:p>
          <a:p>
            <a:pPr lvl="1"/>
            <a:r>
              <a:rPr lang="en-US" dirty="0"/>
              <a:t>Parity: Number of births</a:t>
            </a:r>
          </a:p>
          <a:p>
            <a:pPr eaLnBrk="1" hangingPunct="1"/>
            <a:r>
              <a:rPr lang="en-US" sz="3200" dirty="0"/>
              <a:t>Outcomes of previous pregnancies</a:t>
            </a:r>
          </a:p>
          <a:p>
            <a:pPr lvl="1" eaLnBrk="1" hangingPunct="1"/>
            <a:r>
              <a:rPr lang="en-US" dirty="0"/>
              <a:t>Spontaneous abortions, terminations, stillbirth, full-term infants, living children</a:t>
            </a:r>
          </a:p>
          <a:p>
            <a:pPr lvl="1" eaLnBrk="1" hangingPunct="1"/>
            <a:r>
              <a:rPr lang="en-US" dirty="0"/>
              <a:t>Complications of previous pregnancies, labors, deliveries, birth defects, postpartum depression, lactation problems</a:t>
            </a:r>
            <a:endParaRPr lang="en-US" sz="31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dirty="0"/>
              <a:t>Newborn exam: Male Genitalia</a:t>
            </a:r>
          </a:p>
        </p:txBody>
      </p:sp>
      <p:sp>
        <p:nvSpPr>
          <p:cNvPr id="84995" name="Rectangle 3"/>
          <p:cNvSpPr>
            <a:spLocks noGrp="1" noChangeArrowheads="1"/>
          </p:cNvSpPr>
          <p:nvPr>
            <p:ph idx="1"/>
          </p:nvPr>
        </p:nvSpPr>
        <p:spPr/>
        <p:txBody>
          <a:bodyPr>
            <a:normAutofit/>
          </a:bodyPr>
          <a:lstStyle/>
          <a:p>
            <a:r>
              <a:rPr lang="en-US" sz="2700" dirty="0"/>
              <a:t>Penis</a:t>
            </a:r>
            <a:endParaRPr lang="en-US" sz="2900" dirty="0"/>
          </a:p>
          <a:p>
            <a:pPr lvl="1"/>
            <a:r>
              <a:rPr lang="en-US" sz="2300" dirty="0" err="1"/>
              <a:t>Hypospadius</a:t>
            </a:r>
            <a:endParaRPr lang="en-US" sz="2300" dirty="0"/>
          </a:p>
          <a:p>
            <a:pPr lvl="1"/>
            <a:r>
              <a:rPr lang="en-US" sz="2300" dirty="0" err="1"/>
              <a:t>Chordee</a:t>
            </a:r>
            <a:endParaRPr lang="en-US" sz="2300" dirty="0"/>
          </a:p>
          <a:p>
            <a:pPr lvl="1"/>
            <a:r>
              <a:rPr lang="en-US" sz="2300" dirty="0"/>
              <a:t>Circumcision care</a:t>
            </a:r>
          </a:p>
          <a:p>
            <a:r>
              <a:rPr lang="en-US" sz="2700" dirty="0"/>
              <a:t>Testicles</a:t>
            </a:r>
          </a:p>
          <a:p>
            <a:pPr lvl="1"/>
            <a:r>
              <a:rPr lang="en-US" sz="2300" dirty="0"/>
              <a:t>Maturity: increased </a:t>
            </a:r>
            <a:r>
              <a:rPr lang="en-US" sz="2300" dirty="0" err="1"/>
              <a:t>rugae</a:t>
            </a:r>
            <a:r>
              <a:rPr lang="en-US" sz="2300" dirty="0"/>
              <a:t> and color  </a:t>
            </a:r>
          </a:p>
          <a:p>
            <a:pPr lvl="1"/>
            <a:r>
              <a:rPr lang="en-US" sz="2300" dirty="0"/>
              <a:t>Cryptorchidism, unilateral or bilateral</a:t>
            </a:r>
          </a:p>
          <a:p>
            <a:pPr lvl="1"/>
            <a:r>
              <a:rPr lang="en-US" sz="2300" dirty="0"/>
              <a:t>Hydrocele</a:t>
            </a:r>
          </a:p>
          <a:p>
            <a:pPr lvl="1"/>
            <a:r>
              <a:rPr lang="en-US" sz="2300" dirty="0"/>
              <a:t>Inguinal hernia</a:t>
            </a:r>
          </a:p>
          <a:p>
            <a:pPr lvl="2" eaLnBrk="1" hangingPunct="1">
              <a:buFont typeface="Wingdings" pitchFamily="108" charset="2"/>
              <a:buNone/>
            </a:pPr>
            <a:endParaRPr lang="en-US" sz="21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Text Box 1034"/>
          <p:cNvSpPr txBox="1">
            <a:spLocks noChangeArrowheads="1"/>
          </p:cNvSpPr>
          <p:nvPr/>
        </p:nvSpPr>
        <p:spPr bwMode="auto">
          <a:xfrm>
            <a:off x="6096001" y="4038600"/>
            <a:ext cx="1285929" cy="230832"/>
          </a:xfrm>
          <a:prstGeom prst="rect">
            <a:avLst/>
          </a:prstGeom>
          <a:noFill/>
          <a:ln w="9525">
            <a:noFill/>
            <a:miter lim="800000"/>
            <a:headEnd/>
            <a:tailEnd/>
          </a:ln>
        </p:spPr>
        <p:txBody>
          <a:bodyPr wrap="none">
            <a:spAutoFit/>
          </a:bodyPr>
          <a:lstStyle/>
          <a:p>
            <a:r>
              <a:rPr lang="en-US" sz="900"/>
              <a:t>newborns.stanford.edu</a:t>
            </a:r>
            <a:endParaRPr lang="en-US"/>
          </a:p>
        </p:txBody>
      </p:sp>
      <p:sp>
        <p:nvSpPr>
          <p:cNvPr id="2" name="Title 1"/>
          <p:cNvSpPr>
            <a:spLocks noGrp="1"/>
          </p:cNvSpPr>
          <p:nvPr>
            <p:ph type="title"/>
          </p:nvPr>
        </p:nvSpPr>
        <p:spPr/>
        <p:txBody>
          <a:bodyPr/>
          <a:lstStyle/>
          <a:p>
            <a:r>
              <a:rPr lang="en-US" dirty="0" err="1"/>
              <a:t>Hypospadius</a:t>
            </a:r>
            <a:endParaRPr lang="en-US" dirty="0"/>
          </a:p>
        </p:txBody>
      </p:sp>
      <p:pic>
        <p:nvPicPr>
          <p:cNvPr id="10" name="Picture 1036"/>
          <p:cNvPicPr>
            <a:picLocks noGrp="1" noChangeAspect="1" noChangeArrowheads="1"/>
          </p:cNvPicPr>
          <p:nvPr>
            <p:ph sz="half" idx="1"/>
          </p:nvPr>
        </p:nvPicPr>
        <p:blipFill>
          <a:blip r:embed="rId3"/>
          <a:stretch>
            <a:fillRect/>
          </a:stretch>
        </p:blipFill>
        <p:spPr bwMode="auto">
          <a:xfrm>
            <a:off x="2223470" y="2490183"/>
            <a:ext cx="2819048" cy="3022222"/>
          </a:xfrm>
          <a:prstGeom prst="rect">
            <a:avLst/>
          </a:prstGeom>
          <a:noFill/>
          <a:ln w="9525">
            <a:noFill/>
            <a:miter lim="800000"/>
            <a:headEnd/>
            <a:tailEnd/>
          </a:ln>
        </p:spPr>
      </p:pic>
      <p:pic>
        <p:nvPicPr>
          <p:cNvPr id="11" name="Picture 1032"/>
          <p:cNvPicPr>
            <a:picLocks noGrp="1" noChangeAspect="1" noChangeArrowheads="1"/>
          </p:cNvPicPr>
          <p:nvPr>
            <p:ph sz="half" idx="2"/>
          </p:nvPr>
        </p:nvPicPr>
        <p:blipFill>
          <a:blip r:embed="rId4"/>
          <a:srcRect/>
          <a:stretch>
            <a:fillRect/>
          </a:stretch>
        </p:blipFill>
        <p:spPr bwMode="auto">
          <a:xfrm>
            <a:off x="6172200" y="2516849"/>
            <a:ext cx="4038600" cy="3030802"/>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3"/>
          <a:srcRect/>
          <a:stretch>
            <a:fillRect/>
          </a:stretch>
        </p:blipFill>
        <p:spPr bwMode="auto">
          <a:xfrm>
            <a:off x="3344562" y="1676400"/>
            <a:ext cx="5486400" cy="4116842"/>
          </a:xfrm>
          <a:prstGeom prst="rect">
            <a:avLst/>
          </a:prstGeom>
          <a:noFill/>
          <a:ln w="9525">
            <a:noFill/>
            <a:miter lim="800000"/>
            <a:headEnd/>
            <a:tailEnd/>
          </a:ln>
        </p:spPr>
      </p:pic>
      <p:sp>
        <p:nvSpPr>
          <p:cNvPr id="87043" name="Text Box 4"/>
          <p:cNvSpPr txBox="1">
            <a:spLocks noChangeArrowheads="1"/>
          </p:cNvSpPr>
          <p:nvPr/>
        </p:nvSpPr>
        <p:spPr bwMode="auto">
          <a:xfrm>
            <a:off x="5257801" y="5943600"/>
            <a:ext cx="1285929" cy="230832"/>
          </a:xfrm>
          <a:prstGeom prst="rect">
            <a:avLst/>
          </a:prstGeom>
          <a:noFill/>
          <a:ln w="9525">
            <a:noFill/>
            <a:miter lim="800000"/>
            <a:headEnd/>
            <a:tailEnd/>
          </a:ln>
        </p:spPr>
        <p:txBody>
          <a:bodyPr wrap="none">
            <a:spAutoFit/>
          </a:bodyPr>
          <a:lstStyle/>
          <a:p>
            <a:r>
              <a:rPr lang="en-US" sz="900"/>
              <a:t>newborns.stanford.edu</a:t>
            </a:r>
            <a:endParaRPr lang="en-US"/>
          </a:p>
        </p:txBody>
      </p:sp>
      <p:sp>
        <p:nvSpPr>
          <p:cNvPr id="2" name="Title 1"/>
          <p:cNvSpPr>
            <a:spLocks noGrp="1"/>
          </p:cNvSpPr>
          <p:nvPr>
            <p:ph type="title"/>
          </p:nvPr>
        </p:nvSpPr>
        <p:spPr/>
        <p:txBody>
          <a:bodyPr/>
          <a:lstStyle/>
          <a:p>
            <a:r>
              <a:rPr lang="en-US" dirty="0" err="1"/>
              <a:t>Chordee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Text Box 4"/>
          <p:cNvSpPr txBox="1">
            <a:spLocks noChangeArrowheads="1"/>
          </p:cNvSpPr>
          <p:nvPr/>
        </p:nvSpPr>
        <p:spPr bwMode="auto">
          <a:xfrm>
            <a:off x="5791201" y="6248400"/>
            <a:ext cx="821059" cy="230832"/>
          </a:xfrm>
          <a:prstGeom prst="rect">
            <a:avLst/>
          </a:prstGeom>
          <a:noFill/>
          <a:ln w="9525">
            <a:noFill/>
            <a:miter lim="800000"/>
            <a:headEnd/>
            <a:tailEnd/>
          </a:ln>
        </p:spPr>
        <p:txBody>
          <a:bodyPr wrap="none">
            <a:spAutoFit/>
          </a:bodyPr>
          <a:lstStyle/>
          <a:p>
            <a:r>
              <a:rPr lang="en-US" sz="900"/>
              <a:t>Gregor Mikuz</a:t>
            </a:r>
            <a:endParaRPr lang="en-US"/>
          </a:p>
        </p:txBody>
      </p:sp>
      <p:sp>
        <p:nvSpPr>
          <p:cNvPr id="2" name="Title 1"/>
          <p:cNvSpPr>
            <a:spLocks noGrp="1"/>
          </p:cNvSpPr>
          <p:nvPr>
            <p:ph type="title"/>
          </p:nvPr>
        </p:nvSpPr>
        <p:spPr/>
        <p:txBody>
          <a:bodyPr/>
          <a:lstStyle/>
          <a:p>
            <a:r>
              <a:rPr lang="en-US" dirty="0"/>
              <a:t>Cryptorchidism</a:t>
            </a:r>
          </a:p>
        </p:txBody>
      </p:sp>
      <p:sp>
        <p:nvSpPr>
          <p:cNvPr id="3" name="Content Placeholder 2"/>
          <p:cNvSpPr>
            <a:spLocks noGrp="1"/>
          </p:cNvSpPr>
          <p:nvPr>
            <p:ph sz="half" idx="1"/>
          </p:nvPr>
        </p:nvSpPr>
        <p:spPr/>
        <p:txBody>
          <a:bodyPr/>
          <a:lstStyle/>
          <a:p>
            <a:r>
              <a:rPr lang="en-US" dirty="0"/>
              <a:t>Undescended testicle</a:t>
            </a:r>
          </a:p>
          <a:p>
            <a:r>
              <a:rPr lang="en-US" dirty="0" err="1"/>
              <a:t>Approx</a:t>
            </a:r>
            <a:r>
              <a:rPr lang="en-US" dirty="0"/>
              <a:t> 3% male newborns</a:t>
            </a:r>
          </a:p>
          <a:p>
            <a:pPr lvl="1"/>
            <a:r>
              <a:rPr lang="en-US" dirty="0"/>
              <a:t>Decreases to 1% between 6-12 months of age</a:t>
            </a:r>
          </a:p>
          <a:p>
            <a:r>
              <a:rPr lang="en-US" dirty="0"/>
              <a:t>Document</a:t>
            </a:r>
          </a:p>
          <a:p>
            <a:pPr lvl="1"/>
            <a:r>
              <a:rPr lang="en-US" dirty="0"/>
              <a:t>Palpable?</a:t>
            </a:r>
          </a:p>
          <a:p>
            <a:pPr lvl="1"/>
            <a:endParaRPr lang="en-US" dirty="0"/>
          </a:p>
        </p:txBody>
      </p:sp>
      <p:pic>
        <p:nvPicPr>
          <p:cNvPr id="8" name="Picture 2"/>
          <p:cNvPicPr>
            <a:picLocks noGrp="1" noChangeAspect="1" noChangeArrowheads="1"/>
          </p:cNvPicPr>
          <p:nvPr>
            <p:ph sz="half" idx="2"/>
          </p:nvPr>
        </p:nvPicPr>
        <p:blipFill>
          <a:blip r:embed="rId3"/>
          <a:srcRect/>
          <a:stretch>
            <a:fillRect/>
          </a:stretch>
        </p:blipFill>
        <p:spPr bwMode="auto">
          <a:xfrm>
            <a:off x="6240699" y="1673225"/>
            <a:ext cx="3901603" cy="471805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3"/>
          <a:srcRect/>
          <a:stretch>
            <a:fillRect/>
          </a:stretch>
        </p:blipFill>
        <p:spPr bwMode="auto">
          <a:xfrm>
            <a:off x="3124200" y="1524001"/>
            <a:ext cx="5943600" cy="4460875"/>
          </a:xfrm>
          <a:prstGeom prst="rect">
            <a:avLst/>
          </a:prstGeom>
          <a:noFill/>
          <a:ln w="9525">
            <a:noFill/>
            <a:miter lim="800000"/>
            <a:headEnd/>
            <a:tailEnd/>
          </a:ln>
        </p:spPr>
      </p:pic>
      <p:sp>
        <p:nvSpPr>
          <p:cNvPr id="89091" name="Text Box 3"/>
          <p:cNvSpPr txBox="1">
            <a:spLocks noChangeArrowheads="1"/>
          </p:cNvSpPr>
          <p:nvPr/>
        </p:nvSpPr>
        <p:spPr bwMode="auto">
          <a:xfrm>
            <a:off x="3184526" y="5943600"/>
            <a:ext cx="1285929" cy="230832"/>
          </a:xfrm>
          <a:prstGeom prst="rect">
            <a:avLst/>
          </a:prstGeom>
          <a:noFill/>
          <a:ln w="9525">
            <a:noFill/>
            <a:miter lim="800000"/>
            <a:headEnd/>
            <a:tailEnd/>
          </a:ln>
        </p:spPr>
        <p:txBody>
          <a:bodyPr wrap="none">
            <a:spAutoFit/>
          </a:bodyPr>
          <a:lstStyle/>
          <a:p>
            <a:r>
              <a:rPr lang="en-US" sz="900"/>
              <a:t>newborns.stanford.edu</a:t>
            </a:r>
            <a:endParaRPr lang="en-US"/>
          </a:p>
        </p:txBody>
      </p:sp>
      <p:sp>
        <p:nvSpPr>
          <p:cNvPr id="2" name="Title 1"/>
          <p:cNvSpPr>
            <a:spLocks noGrp="1"/>
          </p:cNvSpPr>
          <p:nvPr>
            <p:ph type="title"/>
          </p:nvPr>
        </p:nvSpPr>
        <p:spPr/>
        <p:txBody>
          <a:bodyPr/>
          <a:lstStyle/>
          <a:p>
            <a:r>
              <a:rPr lang="en-US" dirty="0"/>
              <a:t>Hydrocele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a:t>Newborn exam: Female Genitalia</a:t>
            </a:r>
          </a:p>
        </p:txBody>
      </p:sp>
      <p:sp>
        <p:nvSpPr>
          <p:cNvPr id="90115" name="Rectangle 3"/>
          <p:cNvSpPr>
            <a:spLocks noGrp="1" noChangeArrowheads="1"/>
          </p:cNvSpPr>
          <p:nvPr>
            <p:ph idx="1"/>
          </p:nvPr>
        </p:nvSpPr>
        <p:spPr/>
        <p:txBody>
          <a:bodyPr/>
          <a:lstStyle/>
          <a:p>
            <a:r>
              <a:rPr lang="en-US" dirty="0"/>
              <a:t>Discharge- mucus or blood normal</a:t>
            </a:r>
          </a:p>
          <a:p>
            <a:r>
              <a:rPr lang="en-US" dirty="0"/>
              <a:t>Erythema of labia is normal in first days</a:t>
            </a:r>
          </a:p>
          <a:p>
            <a:r>
              <a:rPr lang="en-US" dirty="0"/>
              <a:t>Ambiguous genitalia - REFER</a:t>
            </a:r>
          </a:p>
          <a:p>
            <a:pPr lvl="1"/>
            <a:r>
              <a:rPr lang="en-US" dirty="0" err="1"/>
              <a:t>Multidiscliplinary</a:t>
            </a:r>
            <a:r>
              <a:rPr lang="en-US" dirty="0"/>
              <a:t> workup is necessary at birth</a:t>
            </a:r>
          </a:p>
          <a:p>
            <a:r>
              <a:rPr lang="en-US" dirty="0"/>
              <a:t>Maturity</a:t>
            </a:r>
          </a:p>
          <a:p>
            <a:pPr lvl="1"/>
            <a:r>
              <a:rPr lang="en-US" dirty="0"/>
              <a:t>With increasing maturity, labia </a:t>
            </a:r>
            <a:r>
              <a:rPr lang="en-US" dirty="0" err="1"/>
              <a:t>majora</a:t>
            </a:r>
            <a:r>
              <a:rPr lang="en-US" dirty="0"/>
              <a:t> covers labia </a:t>
            </a:r>
            <a:r>
              <a:rPr lang="en-US" dirty="0" err="1"/>
              <a:t>minora</a:t>
            </a:r>
            <a:r>
              <a:rPr lang="en-US" dirty="0"/>
              <a:t> and clitoris</a:t>
            </a:r>
          </a:p>
          <a:p>
            <a:r>
              <a:rPr lang="en-US" dirty="0" err="1"/>
              <a:t>Hymenal</a:t>
            </a:r>
            <a:r>
              <a:rPr lang="en-US" dirty="0"/>
              <a:t> tags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Text Box 7"/>
          <p:cNvSpPr txBox="1">
            <a:spLocks noChangeArrowheads="1"/>
          </p:cNvSpPr>
          <p:nvPr/>
        </p:nvSpPr>
        <p:spPr bwMode="auto">
          <a:xfrm>
            <a:off x="1981200" y="4724400"/>
            <a:ext cx="952184" cy="369332"/>
          </a:xfrm>
          <a:prstGeom prst="rect">
            <a:avLst/>
          </a:prstGeom>
          <a:noFill/>
          <a:ln w="9525">
            <a:noFill/>
            <a:miter lim="800000"/>
            <a:headEnd/>
            <a:tailEnd/>
          </a:ln>
        </p:spPr>
        <p:txBody>
          <a:bodyPr wrap="none">
            <a:spAutoFit/>
          </a:bodyPr>
          <a:lstStyle/>
          <a:p>
            <a:r>
              <a:rPr lang="en-US"/>
              <a:t>preterm</a:t>
            </a:r>
          </a:p>
        </p:txBody>
      </p:sp>
      <p:sp>
        <p:nvSpPr>
          <p:cNvPr id="91142" name="Text Box 9"/>
          <p:cNvSpPr txBox="1">
            <a:spLocks noChangeArrowheads="1"/>
          </p:cNvSpPr>
          <p:nvPr/>
        </p:nvSpPr>
        <p:spPr bwMode="auto">
          <a:xfrm>
            <a:off x="4724401" y="4800600"/>
            <a:ext cx="1285929" cy="230832"/>
          </a:xfrm>
          <a:prstGeom prst="rect">
            <a:avLst/>
          </a:prstGeom>
          <a:noFill/>
          <a:ln w="9525">
            <a:noFill/>
            <a:miter lim="800000"/>
            <a:headEnd/>
            <a:tailEnd/>
          </a:ln>
        </p:spPr>
        <p:txBody>
          <a:bodyPr wrap="none">
            <a:spAutoFit/>
          </a:bodyPr>
          <a:lstStyle/>
          <a:p>
            <a:r>
              <a:rPr lang="en-US" sz="900"/>
              <a:t>newborns.stanford.edu</a:t>
            </a:r>
            <a:endParaRPr lang="en-US"/>
          </a:p>
        </p:txBody>
      </p:sp>
      <p:sp>
        <p:nvSpPr>
          <p:cNvPr id="2" name="Title 1"/>
          <p:cNvSpPr>
            <a:spLocks noGrp="1"/>
          </p:cNvSpPr>
          <p:nvPr>
            <p:ph type="title"/>
          </p:nvPr>
        </p:nvSpPr>
        <p:spPr/>
        <p:txBody>
          <a:bodyPr/>
          <a:lstStyle/>
          <a:p>
            <a:r>
              <a:rPr lang="en-US" dirty="0"/>
              <a:t>Maturity of Labia </a:t>
            </a:r>
            <a:r>
              <a:rPr lang="en-US" dirty="0" err="1"/>
              <a:t>Majora</a:t>
            </a:r>
            <a:endParaRPr lang="en-US" dirty="0"/>
          </a:p>
        </p:txBody>
      </p:sp>
      <p:sp>
        <p:nvSpPr>
          <p:cNvPr id="3" name="Text Placeholder 2"/>
          <p:cNvSpPr>
            <a:spLocks noGrp="1"/>
          </p:cNvSpPr>
          <p:nvPr>
            <p:ph type="body" idx="1"/>
          </p:nvPr>
        </p:nvSpPr>
        <p:spPr/>
        <p:txBody>
          <a:bodyPr>
            <a:normAutofit/>
          </a:bodyPr>
          <a:lstStyle/>
          <a:p>
            <a:r>
              <a:rPr lang="en-US" sz="2800" dirty="0"/>
              <a:t>Preterm</a:t>
            </a:r>
          </a:p>
        </p:txBody>
      </p:sp>
      <p:pic>
        <p:nvPicPr>
          <p:cNvPr id="13" name="Picture 4"/>
          <p:cNvPicPr>
            <a:picLocks noGrp="1" noChangeAspect="1" noChangeArrowheads="1"/>
          </p:cNvPicPr>
          <p:nvPr>
            <p:ph sz="half" idx="2"/>
          </p:nvPr>
        </p:nvPicPr>
        <p:blipFill>
          <a:blip r:embed="rId3"/>
          <a:stretch>
            <a:fillRect/>
          </a:stretch>
        </p:blipFill>
        <p:spPr bwMode="auto">
          <a:xfrm>
            <a:off x="1120775" y="2650225"/>
            <a:ext cx="5024438" cy="3394287"/>
          </a:xfrm>
          <a:prstGeom prst="rect">
            <a:avLst/>
          </a:prstGeom>
          <a:noFill/>
          <a:ln w="9525">
            <a:noFill/>
            <a:miter lim="800000"/>
            <a:headEnd/>
            <a:tailEnd/>
          </a:ln>
        </p:spPr>
      </p:pic>
      <p:sp>
        <p:nvSpPr>
          <p:cNvPr id="5" name="Text Placeholder 4"/>
          <p:cNvSpPr>
            <a:spLocks noGrp="1"/>
          </p:cNvSpPr>
          <p:nvPr>
            <p:ph type="body" sz="quarter" idx="3"/>
          </p:nvPr>
        </p:nvSpPr>
        <p:spPr/>
        <p:txBody>
          <a:bodyPr>
            <a:normAutofit/>
          </a:bodyPr>
          <a:lstStyle/>
          <a:p>
            <a:r>
              <a:rPr lang="en-US" sz="2800" dirty="0"/>
              <a:t>Full Term</a:t>
            </a:r>
          </a:p>
        </p:txBody>
      </p:sp>
      <p:pic>
        <p:nvPicPr>
          <p:cNvPr id="12" name="Picture 5"/>
          <p:cNvPicPr>
            <a:picLocks noGrp="1" noChangeAspect="1" noChangeArrowheads="1"/>
          </p:cNvPicPr>
          <p:nvPr>
            <p:ph sz="quarter" idx="4"/>
          </p:nvPr>
        </p:nvPicPr>
        <p:blipFill>
          <a:blip r:embed="rId4"/>
          <a:srcRect/>
          <a:stretch>
            <a:fillRect/>
          </a:stretch>
        </p:blipFill>
        <p:spPr bwMode="auto">
          <a:xfrm>
            <a:off x="6278564" y="2938554"/>
            <a:ext cx="3932237" cy="2950981"/>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4"/>
          <p:cNvPicPr>
            <a:picLocks noChangeAspect="1" noChangeArrowheads="1"/>
          </p:cNvPicPr>
          <p:nvPr/>
        </p:nvPicPr>
        <p:blipFill>
          <a:blip r:embed="rId3"/>
          <a:srcRect/>
          <a:stretch>
            <a:fillRect/>
          </a:stretch>
        </p:blipFill>
        <p:spPr bwMode="auto">
          <a:xfrm>
            <a:off x="3429000" y="1524000"/>
            <a:ext cx="5257800" cy="4389438"/>
          </a:xfrm>
          <a:prstGeom prst="rect">
            <a:avLst/>
          </a:prstGeom>
          <a:noFill/>
          <a:ln w="9525">
            <a:noFill/>
            <a:miter lim="800000"/>
            <a:headEnd/>
            <a:tailEnd/>
          </a:ln>
        </p:spPr>
      </p:pic>
      <p:sp>
        <p:nvSpPr>
          <p:cNvPr id="92163" name="Text Box 5"/>
          <p:cNvSpPr txBox="1">
            <a:spLocks noChangeArrowheads="1"/>
          </p:cNvSpPr>
          <p:nvPr/>
        </p:nvSpPr>
        <p:spPr bwMode="auto">
          <a:xfrm>
            <a:off x="3429001" y="5943600"/>
            <a:ext cx="1285929" cy="230832"/>
          </a:xfrm>
          <a:prstGeom prst="rect">
            <a:avLst/>
          </a:prstGeom>
          <a:noFill/>
          <a:ln w="9525">
            <a:noFill/>
            <a:miter lim="800000"/>
            <a:headEnd/>
            <a:tailEnd/>
          </a:ln>
        </p:spPr>
        <p:txBody>
          <a:bodyPr wrap="none">
            <a:spAutoFit/>
          </a:bodyPr>
          <a:lstStyle/>
          <a:p>
            <a:r>
              <a:rPr lang="en-US" sz="900"/>
              <a:t>newborns.stanford.edu</a:t>
            </a:r>
            <a:endParaRPr lang="en-US"/>
          </a:p>
        </p:txBody>
      </p:sp>
      <p:sp>
        <p:nvSpPr>
          <p:cNvPr id="2" name="Title 1"/>
          <p:cNvSpPr>
            <a:spLocks noGrp="1"/>
          </p:cNvSpPr>
          <p:nvPr>
            <p:ph type="title"/>
          </p:nvPr>
        </p:nvSpPr>
        <p:spPr/>
        <p:txBody>
          <a:bodyPr/>
          <a:lstStyle/>
          <a:p>
            <a:r>
              <a:rPr lang="en-US" dirty="0" err="1"/>
              <a:t>Hymenal</a:t>
            </a:r>
            <a:r>
              <a:rPr lang="en-US" dirty="0"/>
              <a:t> Tag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dirty="0"/>
              <a:t>Newborn exam: Orthopedic</a:t>
            </a:r>
          </a:p>
        </p:txBody>
      </p:sp>
      <p:sp>
        <p:nvSpPr>
          <p:cNvPr id="93187" name="Rectangle 3"/>
          <p:cNvSpPr>
            <a:spLocks noGrp="1" noChangeArrowheads="1"/>
          </p:cNvSpPr>
          <p:nvPr>
            <p:ph idx="1"/>
          </p:nvPr>
        </p:nvSpPr>
        <p:spPr/>
        <p:txBody>
          <a:bodyPr/>
          <a:lstStyle/>
          <a:p>
            <a:pPr eaLnBrk="1" hangingPunct="1"/>
            <a:r>
              <a:rPr lang="en-US" dirty="0"/>
              <a:t>Upper extremities</a:t>
            </a:r>
          </a:p>
          <a:p>
            <a:pPr lvl="1" eaLnBrk="1" hangingPunct="1"/>
            <a:r>
              <a:rPr lang="en-US" dirty="0"/>
              <a:t>Supernumerary digits- congenital remnant of digit</a:t>
            </a:r>
          </a:p>
          <a:p>
            <a:pPr lvl="1" eaLnBrk="1" hangingPunct="1"/>
            <a:r>
              <a:rPr lang="en-US" dirty="0" err="1"/>
              <a:t>Syndactyly</a:t>
            </a:r>
            <a:r>
              <a:rPr lang="en-US" dirty="0"/>
              <a:t> – digits fused</a:t>
            </a:r>
          </a:p>
          <a:p>
            <a:pPr lvl="1" eaLnBrk="1" hangingPunct="1"/>
            <a:r>
              <a:rPr lang="en-US" dirty="0" err="1"/>
              <a:t>Polydactyly</a:t>
            </a:r>
            <a:r>
              <a:rPr lang="en-US" dirty="0"/>
              <a:t> –  extra digits</a:t>
            </a:r>
          </a:p>
          <a:p>
            <a:pPr lvl="1" eaLnBrk="1" hangingPunct="1"/>
            <a:r>
              <a:rPr lang="en-US" dirty="0"/>
              <a:t>Single palmar crease</a:t>
            </a:r>
          </a:p>
        </p:txBody>
      </p:sp>
      <p:pic>
        <p:nvPicPr>
          <p:cNvPr id="4" name="Picture 4">
            <a:extLst>
              <a:ext uri="{FF2B5EF4-FFF2-40B4-BE49-F238E27FC236}">
                <a16:creationId xmlns:a16="http://schemas.microsoft.com/office/drawing/2014/main" id="{A58BF671-E821-4BDB-9C23-C21BA8970F77}"/>
              </a:ext>
            </a:extLst>
          </p:cNvPr>
          <p:cNvPicPr>
            <a:picLocks noChangeAspect="1" noChangeArrowheads="1"/>
          </p:cNvPicPr>
          <p:nvPr/>
        </p:nvPicPr>
        <p:blipFill>
          <a:blip r:embed="rId3"/>
          <a:srcRect/>
          <a:stretch>
            <a:fillRect/>
          </a:stretch>
        </p:blipFill>
        <p:spPr bwMode="auto">
          <a:xfrm>
            <a:off x="7208520" y="3194178"/>
            <a:ext cx="4145280" cy="3117722"/>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Newborn exam: Orthopedic</a:t>
            </a:r>
          </a:p>
        </p:txBody>
      </p:sp>
      <p:sp>
        <p:nvSpPr>
          <p:cNvPr id="96259" name="Rectangle 3"/>
          <p:cNvSpPr>
            <a:spLocks noGrp="1" noChangeArrowheads="1"/>
          </p:cNvSpPr>
          <p:nvPr>
            <p:ph idx="1"/>
          </p:nvPr>
        </p:nvSpPr>
        <p:spPr/>
        <p:txBody>
          <a:bodyPr/>
          <a:lstStyle/>
          <a:p>
            <a:pPr eaLnBrk="1" hangingPunct="1"/>
            <a:r>
              <a:rPr lang="en-US" dirty="0"/>
              <a:t>Lower extremities</a:t>
            </a:r>
          </a:p>
          <a:p>
            <a:pPr lvl="1" eaLnBrk="1" hangingPunct="1"/>
            <a:r>
              <a:rPr lang="en-US" dirty="0" err="1"/>
              <a:t>Calcaneovalgus</a:t>
            </a:r>
            <a:endParaRPr lang="en-US" dirty="0"/>
          </a:p>
          <a:p>
            <a:pPr lvl="1" eaLnBrk="1" hangingPunct="1"/>
            <a:r>
              <a:rPr lang="en-US" dirty="0"/>
              <a:t>Metatarsus </a:t>
            </a:r>
            <a:r>
              <a:rPr lang="en-US" dirty="0" err="1"/>
              <a:t>adductus</a:t>
            </a:r>
            <a:endParaRPr lang="en-US" dirty="0"/>
          </a:p>
          <a:p>
            <a:pPr lvl="1" eaLnBrk="1" hangingPunct="1"/>
            <a:r>
              <a:rPr lang="en-US" dirty="0" err="1"/>
              <a:t>Talpes</a:t>
            </a:r>
            <a:r>
              <a:rPr lang="en-US" dirty="0"/>
              <a:t> </a:t>
            </a:r>
            <a:r>
              <a:rPr lang="en-US" dirty="0" err="1"/>
              <a:t>equinovarus</a:t>
            </a:r>
            <a:r>
              <a:rPr lang="en-US" dirty="0"/>
              <a:t> (clubfoot)</a:t>
            </a:r>
          </a:p>
          <a:p>
            <a:pPr lvl="1" eaLnBrk="1" hangingPunct="1"/>
            <a:r>
              <a:rPr lang="en-US" dirty="0"/>
              <a:t>Supernumerary digits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Social history</a:t>
            </a:r>
          </a:p>
        </p:txBody>
      </p:sp>
      <p:sp>
        <p:nvSpPr>
          <p:cNvPr id="22531" name="Rectangle 3"/>
          <p:cNvSpPr>
            <a:spLocks noGrp="1" noChangeArrowheads="1"/>
          </p:cNvSpPr>
          <p:nvPr>
            <p:ph idx="1"/>
          </p:nvPr>
        </p:nvSpPr>
        <p:spPr>
          <a:xfrm>
            <a:off x="1905000" y="1600201"/>
            <a:ext cx="8763000" cy="4530725"/>
          </a:xfrm>
        </p:spPr>
        <p:txBody>
          <a:bodyPr>
            <a:normAutofit lnSpcReduction="10000"/>
          </a:bodyPr>
          <a:lstStyle/>
          <a:p>
            <a:pPr eaLnBrk="1" hangingPunct="1">
              <a:lnSpc>
                <a:spcPct val="90000"/>
              </a:lnSpc>
            </a:pPr>
            <a:r>
              <a:rPr lang="en-US" dirty="0"/>
              <a:t>Partner: involved, supportive</a:t>
            </a:r>
          </a:p>
          <a:p>
            <a:pPr eaLnBrk="1" hangingPunct="1">
              <a:lnSpc>
                <a:spcPct val="90000"/>
              </a:lnSpc>
            </a:pPr>
            <a:r>
              <a:rPr lang="en-US" dirty="0"/>
              <a:t>Other social support: family, community</a:t>
            </a:r>
          </a:p>
          <a:p>
            <a:pPr eaLnBrk="1" hangingPunct="1">
              <a:lnSpc>
                <a:spcPct val="90000"/>
              </a:lnSpc>
            </a:pPr>
            <a:r>
              <a:rPr lang="en-US" dirty="0"/>
              <a:t>Planned pregnancy?</a:t>
            </a:r>
          </a:p>
          <a:p>
            <a:pPr eaLnBrk="1" hangingPunct="1">
              <a:lnSpc>
                <a:spcPct val="90000"/>
              </a:lnSpc>
            </a:pPr>
            <a:r>
              <a:rPr lang="en-US" dirty="0"/>
              <a:t>Intended plan for birth (hospital, home, birth center)</a:t>
            </a:r>
          </a:p>
          <a:p>
            <a:pPr eaLnBrk="1" hangingPunct="1">
              <a:lnSpc>
                <a:spcPct val="90000"/>
              </a:lnSpc>
            </a:pPr>
            <a:r>
              <a:rPr lang="en-US" dirty="0"/>
              <a:t>Mental health diagnoses</a:t>
            </a:r>
          </a:p>
          <a:p>
            <a:pPr eaLnBrk="1" hangingPunct="1">
              <a:lnSpc>
                <a:spcPct val="90000"/>
              </a:lnSpc>
            </a:pPr>
            <a:r>
              <a:rPr lang="en-US" dirty="0"/>
              <a:t>Substance use disorder </a:t>
            </a:r>
          </a:p>
          <a:p>
            <a:pPr eaLnBrk="1" hangingPunct="1">
              <a:lnSpc>
                <a:spcPct val="90000"/>
              </a:lnSpc>
            </a:pPr>
            <a:r>
              <a:rPr lang="en-US" dirty="0"/>
              <a:t>Legal issues</a:t>
            </a:r>
          </a:p>
          <a:p>
            <a:pPr eaLnBrk="1" hangingPunct="1">
              <a:lnSpc>
                <a:spcPct val="90000"/>
              </a:lnSpc>
            </a:pPr>
            <a:r>
              <a:rPr lang="en-US" dirty="0"/>
              <a:t>Relinquishment for adoption</a:t>
            </a:r>
          </a:p>
          <a:p>
            <a:pPr eaLnBrk="1" hangingPunct="1">
              <a:lnSpc>
                <a:spcPct val="90000"/>
              </a:lnSpc>
            </a:pPr>
            <a:r>
              <a:rPr lang="en-US" dirty="0"/>
              <a:t>Agencies involved (teen programs, CPS)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4"/>
          <p:cNvPicPr>
            <a:picLocks noChangeAspect="1" noChangeArrowheads="1"/>
          </p:cNvPicPr>
          <p:nvPr/>
        </p:nvPicPr>
        <p:blipFill>
          <a:blip r:embed="rId3"/>
          <a:srcRect/>
          <a:stretch>
            <a:fillRect/>
          </a:stretch>
        </p:blipFill>
        <p:spPr bwMode="auto">
          <a:xfrm>
            <a:off x="4343060" y="1676400"/>
            <a:ext cx="3505883" cy="4343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err="1"/>
              <a:t>Calcaneovalgus</a:t>
            </a:r>
            <a:r>
              <a:rPr lang="en-US" dirty="0"/>
              <a:t> Deformity</a:t>
            </a:r>
          </a:p>
        </p:txBody>
      </p:sp>
      <p:sp>
        <p:nvSpPr>
          <p:cNvPr id="98307" name="Rectangle 6"/>
          <p:cNvSpPr>
            <a:spLocks noGrp="1" noChangeArrowheads="1"/>
          </p:cNvSpPr>
          <p:nvPr>
            <p:ph type="body" idx="4294967295"/>
          </p:nvPr>
        </p:nvSpPr>
        <p:spPr>
          <a:xfrm>
            <a:off x="0" y="1600200"/>
            <a:ext cx="8229600" cy="4530725"/>
          </a:xfrm>
          <a:noFill/>
        </p:spPr>
        <p:txBody>
          <a:bodyPr/>
          <a:lstStyle/>
          <a:p>
            <a:pPr>
              <a:spcBef>
                <a:spcPct val="0"/>
              </a:spcBef>
              <a:buClrTx/>
              <a:buFontTx/>
              <a:buNone/>
            </a:pPr>
            <a:r>
              <a:rPr lang="en-US" sz="1300" dirty="0">
                <a:solidFill>
                  <a:srgbClr val="00D600"/>
                </a:solidFill>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3"/>
          <a:srcRect/>
          <a:stretch>
            <a:fillRect/>
          </a:stretch>
        </p:blipFill>
        <p:spPr bwMode="auto">
          <a:xfrm>
            <a:off x="1524000" y="2057400"/>
            <a:ext cx="5080000" cy="4064000"/>
          </a:xfrm>
          <a:prstGeom prst="rect">
            <a:avLst/>
          </a:prstGeom>
          <a:noFill/>
          <a:ln w="9525">
            <a:noFill/>
            <a:miter lim="800000"/>
            <a:headEnd/>
            <a:tailEnd/>
          </a:ln>
        </p:spPr>
      </p:pic>
      <p:pic>
        <p:nvPicPr>
          <p:cNvPr id="99331" name="Picture 3"/>
          <p:cNvPicPr>
            <a:picLocks noChangeAspect="1" noChangeArrowheads="1"/>
          </p:cNvPicPr>
          <p:nvPr/>
        </p:nvPicPr>
        <p:blipFill>
          <a:blip r:embed="rId4"/>
          <a:srcRect/>
          <a:stretch>
            <a:fillRect/>
          </a:stretch>
        </p:blipFill>
        <p:spPr bwMode="auto">
          <a:xfrm>
            <a:off x="6764915" y="2362200"/>
            <a:ext cx="3080309" cy="2362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Metatarsus </a:t>
            </a:r>
            <a:r>
              <a:rPr lang="en-US" dirty="0" err="1"/>
              <a:t>Adductus</a:t>
            </a:r>
            <a:endParaRPr lang="en-US" dirty="0"/>
          </a:p>
        </p:txBody>
      </p:sp>
      <p:sp>
        <p:nvSpPr>
          <p:cNvPr id="3" name="TextBox 2"/>
          <p:cNvSpPr txBox="1"/>
          <p:nvPr/>
        </p:nvSpPr>
        <p:spPr>
          <a:xfrm>
            <a:off x="7022506" y="5181601"/>
            <a:ext cx="1776833" cy="646331"/>
          </a:xfrm>
          <a:prstGeom prst="rect">
            <a:avLst/>
          </a:prstGeom>
          <a:noFill/>
        </p:spPr>
        <p:txBody>
          <a:bodyPr wrap="none" rtlCol="0">
            <a:spAutoFit/>
          </a:bodyPr>
          <a:lstStyle/>
          <a:p>
            <a:r>
              <a:rPr lang="en-US" dirty="0"/>
              <a:t>Usually reassure:</a:t>
            </a:r>
          </a:p>
          <a:p>
            <a:r>
              <a:rPr lang="en-US" dirty="0"/>
              <a:t>* Unless fixed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3"/>
          <a:srcRect/>
          <a:stretch>
            <a:fillRect/>
          </a:stretch>
        </p:blipFill>
        <p:spPr bwMode="auto">
          <a:xfrm>
            <a:off x="3556000" y="1905000"/>
            <a:ext cx="5080000" cy="40640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Club Foot: Referral</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dirty="0"/>
              <a:t>Newborn exam: Orthopedic</a:t>
            </a:r>
          </a:p>
        </p:txBody>
      </p:sp>
      <p:sp>
        <p:nvSpPr>
          <p:cNvPr id="101379" name="Rectangle 3"/>
          <p:cNvSpPr>
            <a:spLocks noGrp="1" noChangeArrowheads="1"/>
          </p:cNvSpPr>
          <p:nvPr>
            <p:ph idx="1"/>
          </p:nvPr>
        </p:nvSpPr>
        <p:spPr>
          <a:xfrm>
            <a:off x="2024116" y="1853754"/>
            <a:ext cx="8458200" cy="4530725"/>
          </a:xfrm>
        </p:spPr>
        <p:txBody>
          <a:bodyPr/>
          <a:lstStyle/>
          <a:p>
            <a:pPr eaLnBrk="1" hangingPunct="1"/>
            <a:r>
              <a:rPr lang="en-US" dirty="0"/>
              <a:t>Developmental dislocation of the hip (DDH)</a:t>
            </a:r>
          </a:p>
          <a:p>
            <a:pPr lvl="1"/>
            <a:r>
              <a:rPr lang="en-US" dirty="0"/>
              <a:t>Requires </a:t>
            </a:r>
            <a:r>
              <a:rPr lang="en-US" dirty="0" err="1"/>
              <a:t>ortho</a:t>
            </a:r>
            <a:r>
              <a:rPr lang="en-US" dirty="0"/>
              <a:t> referral and follow-up</a:t>
            </a:r>
          </a:p>
          <a:p>
            <a:pPr lvl="1"/>
            <a:r>
              <a:rPr lang="en-US" dirty="0"/>
              <a:t>Risk factors</a:t>
            </a:r>
          </a:p>
          <a:p>
            <a:pPr marL="1149668" lvl="1"/>
            <a:r>
              <a:rPr lang="en-US" dirty="0"/>
              <a:t>Breech, female, family history</a:t>
            </a:r>
          </a:p>
          <a:p>
            <a:pPr lvl="1"/>
            <a:r>
              <a:rPr lang="en-US" dirty="0"/>
              <a:t>Exam</a:t>
            </a:r>
          </a:p>
          <a:p>
            <a:pPr marL="965200" lvl="1"/>
            <a:r>
              <a:rPr lang="en-US" dirty="0" err="1"/>
              <a:t>Ortolani</a:t>
            </a:r>
            <a:endParaRPr lang="en-US" dirty="0"/>
          </a:p>
          <a:p>
            <a:pPr marL="965200" lvl="1"/>
            <a:r>
              <a:rPr lang="en-US" dirty="0"/>
              <a:t>Barlow</a:t>
            </a:r>
          </a:p>
          <a:p>
            <a:pPr marL="965200" lvl="1"/>
            <a:r>
              <a:rPr lang="en-US" dirty="0" err="1"/>
              <a:t>Galeazzi</a:t>
            </a:r>
            <a:r>
              <a:rPr lang="en-US" dirty="0"/>
              <a:t> </a:t>
            </a:r>
          </a:p>
          <a:p>
            <a:pPr marL="965200" lvl="1"/>
            <a:r>
              <a:rPr lang="en-US" dirty="0"/>
              <a:t>Asymmetric thigh folds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4"/>
          <p:cNvPicPr>
            <a:picLocks noChangeAspect="1" noChangeArrowheads="1"/>
          </p:cNvPicPr>
          <p:nvPr/>
        </p:nvPicPr>
        <p:blipFill>
          <a:blip r:embed="rId3"/>
          <a:srcRect/>
          <a:stretch>
            <a:fillRect/>
          </a:stretch>
        </p:blipFill>
        <p:spPr bwMode="auto">
          <a:xfrm>
            <a:off x="3695700" y="1981200"/>
            <a:ext cx="4800600" cy="3395980"/>
          </a:xfrm>
          <a:prstGeom prst="rect">
            <a:avLst/>
          </a:prstGeom>
          <a:noFill/>
          <a:ln w="9525">
            <a:noFill/>
            <a:miter lim="800000"/>
            <a:headEnd/>
            <a:tailEnd/>
          </a:ln>
        </p:spPr>
      </p:pic>
      <p:sp>
        <p:nvSpPr>
          <p:cNvPr id="102404" name="Text Box 8"/>
          <p:cNvSpPr txBox="1">
            <a:spLocks noChangeArrowheads="1"/>
          </p:cNvSpPr>
          <p:nvPr/>
        </p:nvSpPr>
        <p:spPr bwMode="auto">
          <a:xfrm>
            <a:off x="2971800" y="5715000"/>
            <a:ext cx="574196" cy="230832"/>
          </a:xfrm>
          <a:prstGeom prst="rect">
            <a:avLst/>
          </a:prstGeom>
          <a:noFill/>
          <a:ln w="9525">
            <a:noFill/>
            <a:miter lim="800000"/>
            <a:headEnd/>
            <a:tailEnd/>
          </a:ln>
        </p:spPr>
        <p:txBody>
          <a:bodyPr wrap="none">
            <a:spAutoFit/>
          </a:bodyPr>
          <a:lstStyle/>
          <a:p>
            <a:r>
              <a:rPr lang="en-US" sz="900" dirty="0"/>
              <a:t>aafp.org</a:t>
            </a:r>
            <a:endParaRPr lang="en-US" dirty="0"/>
          </a:p>
        </p:txBody>
      </p:sp>
      <p:sp>
        <p:nvSpPr>
          <p:cNvPr id="2" name="Title 1"/>
          <p:cNvSpPr>
            <a:spLocks noGrp="1"/>
          </p:cNvSpPr>
          <p:nvPr>
            <p:ph type="title"/>
          </p:nvPr>
        </p:nvSpPr>
        <p:spPr/>
        <p:txBody>
          <a:bodyPr/>
          <a:lstStyle/>
          <a:p>
            <a:r>
              <a:rPr lang="en-US" dirty="0" err="1"/>
              <a:t>Galeazzi</a:t>
            </a:r>
            <a:r>
              <a:rPr lang="en-US" dirty="0"/>
              <a:t> Sign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Newborn exam: Spine</a:t>
            </a:r>
          </a:p>
        </p:txBody>
      </p:sp>
      <p:sp>
        <p:nvSpPr>
          <p:cNvPr id="104451" name="Rectangle 3"/>
          <p:cNvSpPr>
            <a:spLocks noGrp="1" noChangeArrowheads="1"/>
          </p:cNvSpPr>
          <p:nvPr>
            <p:ph idx="1"/>
          </p:nvPr>
        </p:nvSpPr>
        <p:spPr>
          <a:xfrm>
            <a:off x="1844040" y="1865184"/>
            <a:ext cx="4495800" cy="4876800"/>
          </a:xfrm>
        </p:spPr>
        <p:txBody>
          <a:bodyPr/>
          <a:lstStyle/>
          <a:p>
            <a:pPr eaLnBrk="1" hangingPunct="1"/>
            <a:r>
              <a:rPr lang="en-US" dirty="0"/>
              <a:t>Palpation for symmetry, masses</a:t>
            </a:r>
          </a:p>
          <a:p>
            <a:pPr eaLnBrk="1" hangingPunct="1"/>
            <a:r>
              <a:rPr lang="en-US" dirty="0"/>
              <a:t>Sacral dimple</a:t>
            </a:r>
          </a:p>
          <a:p>
            <a:pPr lvl="1" eaLnBrk="1" hangingPunct="1"/>
            <a:r>
              <a:rPr lang="en-US" dirty="0"/>
              <a:t>Normal if below top of gluteal crease</a:t>
            </a:r>
          </a:p>
          <a:p>
            <a:pPr lvl="1" eaLnBrk="1" hangingPunct="1"/>
            <a:r>
              <a:rPr lang="en-US" dirty="0"/>
              <a:t>Further evaluation if:</a:t>
            </a:r>
          </a:p>
          <a:p>
            <a:pPr lvl="2" eaLnBrk="1" hangingPunct="1"/>
            <a:r>
              <a:rPr lang="en-US" dirty="0"/>
              <a:t>High</a:t>
            </a:r>
          </a:p>
          <a:p>
            <a:pPr lvl="2" eaLnBrk="1" hangingPunct="1"/>
            <a:r>
              <a:rPr lang="en-US" dirty="0"/>
              <a:t>Terminus not visible</a:t>
            </a:r>
          </a:p>
          <a:p>
            <a:pPr lvl="2" eaLnBrk="1" hangingPunct="1"/>
            <a:r>
              <a:rPr lang="en-US" dirty="0"/>
              <a:t>Hair tuft</a:t>
            </a:r>
          </a:p>
          <a:p>
            <a:pPr lvl="2" eaLnBrk="1" hangingPunct="1"/>
            <a:r>
              <a:rPr lang="en-US" dirty="0"/>
              <a:t>Larger than .5cm</a:t>
            </a:r>
          </a:p>
          <a:p>
            <a:pPr lvl="2" eaLnBrk="1" hangingPunct="1"/>
            <a:r>
              <a:rPr lang="en-US" dirty="0"/>
              <a:t>Asymmetry of gluteal crease</a:t>
            </a:r>
          </a:p>
          <a:p>
            <a:pPr lvl="3" eaLnBrk="1" hangingPunct="1"/>
            <a:endParaRPr lang="en-US"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600200"/>
            <a:ext cx="337185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dirty="0"/>
              <a:t>Newborn exam: </a:t>
            </a:r>
            <a:r>
              <a:rPr lang="en-US" dirty="0" err="1"/>
              <a:t>Neuro</a:t>
            </a:r>
            <a:endParaRPr lang="en-US" dirty="0"/>
          </a:p>
        </p:txBody>
      </p:sp>
      <p:sp>
        <p:nvSpPr>
          <p:cNvPr id="106499" name="Rectangle 3"/>
          <p:cNvSpPr>
            <a:spLocks noGrp="1" noChangeArrowheads="1"/>
          </p:cNvSpPr>
          <p:nvPr>
            <p:ph idx="1"/>
          </p:nvPr>
        </p:nvSpPr>
        <p:spPr/>
        <p:txBody>
          <a:bodyPr>
            <a:normAutofit/>
          </a:bodyPr>
          <a:lstStyle/>
          <a:p>
            <a:pPr eaLnBrk="1" hangingPunct="1"/>
            <a:r>
              <a:rPr lang="en-US" dirty="0"/>
              <a:t>Reflexes</a:t>
            </a:r>
          </a:p>
          <a:p>
            <a:pPr lvl="1" eaLnBrk="1" hangingPunct="1">
              <a:buFont typeface="Wingdings" panose="05000000000000000000" pitchFamily="2" charset="2"/>
              <a:buChar char="Ø"/>
            </a:pPr>
            <a:r>
              <a:rPr lang="en-US" sz="2300" dirty="0"/>
              <a:t>Moro (startle)</a:t>
            </a:r>
          </a:p>
          <a:p>
            <a:pPr lvl="1" eaLnBrk="1" hangingPunct="1">
              <a:buFont typeface="Wingdings" panose="05000000000000000000" pitchFamily="2" charset="2"/>
              <a:buChar char="Ø"/>
            </a:pPr>
            <a:r>
              <a:rPr lang="en-US" sz="2300" dirty="0"/>
              <a:t>Root </a:t>
            </a:r>
          </a:p>
          <a:p>
            <a:pPr lvl="1" eaLnBrk="1" hangingPunct="1">
              <a:buFont typeface="Wingdings" panose="05000000000000000000" pitchFamily="2" charset="2"/>
              <a:buChar char="Ø"/>
            </a:pPr>
            <a:r>
              <a:rPr lang="en-US" sz="2300" dirty="0"/>
              <a:t>Suck</a:t>
            </a:r>
          </a:p>
          <a:p>
            <a:pPr lvl="1" eaLnBrk="1" hangingPunct="1">
              <a:buFont typeface="Wingdings" panose="05000000000000000000" pitchFamily="2" charset="2"/>
              <a:buChar char="Ø"/>
            </a:pPr>
            <a:r>
              <a:rPr lang="en-US" sz="2300" dirty="0"/>
              <a:t>Palmar grasp</a:t>
            </a:r>
          </a:p>
          <a:p>
            <a:pPr lvl="1" eaLnBrk="1" hangingPunct="1">
              <a:buFont typeface="Wingdings" panose="05000000000000000000" pitchFamily="2" charset="2"/>
              <a:buChar char="Ø"/>
            </a:pPr>
            <a:r>
              <a:rPr lang="en-US" sz="2300" dirty="0"/>
              <a:t>Plantar grasp</a:t>
            </a:r>
          </a:p>
          <a:p>
            <a:pPr lvl="1" eaLnBrk="1" hangingPunct="1"/>
            <a:r>
              <a:rPr lang="en-US" sz="2300" i="1" dirty="0"/>
              <a:t>Tonic neck (fencing)</a:t>
            </a:r>
          </a:p>
          <a:p>
            <a:pPr lvl="1" eaLnBrk="1" hangingPunct="1"/>
            <a:r>
              <a:rPr lang="en-US" sz="2300" i="1" dirty="0" err="1"/>
              <a:t>Galant</a:t>
            </a:r>
            <a:r>
              <a:rPr lang="en-US" sz="2300" i="1" dirty="0"/>
              <a:t> (swimming)</a:t>
            </a:r>
          </a:p>
          <a:p>
            <a:pPr lvl="1" eaLnBrk="1" hangingPunct="1"/>
            <a:r>
              <a:rPr lang="en-US" sz="2300" i="1" dirty="0"/>
              <a:t>Walking</a:t>
            </a:r>
          </a:p>
          <a:p>
            <a:pPr lvl="1" eaLnBrk="1" hangingPunct="1"/>
            <a:r>
              <a:rPr lang="en-US" sz="2300" i="1" dirty="0"/>
              <a:t>Placing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90B8-0FF3-4D72-BEEA-FAAA1A7E6235}"/>
              </a:ext>
            </a:extLst>
          </p:cNvPr>
          <p:cNvSpPr>
            <a:spLocks noGrp="1"/>
          </p:cNvSpPr>
          <p:nvPr>
            <p:ph type="title"/>
          </p:nvPr>
        </p:nvSpPr>
        <p:spPr>
          <a:xfrm>
            <a:off x="838200" y="191952"/>
            <a:ext cx="10515600" cy="1325563"/>
          </a:xfrm>
        </p:spPr>
        <p:txBody>
          <a:bodyPr>
            <a:normAutofit/>
          </a:bodyPr>
          <a:lstStyle/>
          <a:p>
            <a:r>
              <a:rPr lang="en-US" dirty="0">
                <a:cs typeface="Calibri Light"/>
              </a:rPr>
              <a:t>Feeding assessment</a:t>
            </a:r>
          </a:p>
        </p:txBody>
      </p:sp>
      <p:graphicFrame>
        <p:nvGraphicFramePr>
          <p:cNvPr id="22" name="Content Placeholder 2">
            <a:extLst>
              <a:ext uri="{FF2B5EF4-FFF2-40B4-BE49-F238E27FC236}">
                <a16:creationId xmlns:a16="http://schemas.microsoft.com/office/drawing/2014/main" id="{D6CC9523-FC58-4AAC-82C7-AE043CA9BD88}"/>
              </a:ext>
            </a:extLst>
          </p:cNvPr>
          <p:cNvGraphicFramePr>
            <a:graphicFrameLocks noGrp="1"/>
          </p:cNvGraphicFramePr>
          <p:nvPr>
            <p:ph idx="1"/>
            <p:extLst>
              <p:ext uri="{D42A27DB-BD31-4B8C-83A1-F6EECF244321}">
                <p14:modId xmlns:p14="http://schemas.microsoft.com/office/powerpoint/2010/main" val="1974021005"/>
              </p:ext>
            </p:extLst>
          </p:nvPr>
        </p:nvGraphicFramePr>
        <p:xfrm>
          <a:off x="838200" y="1517515"/>
          <a:ext cx="10515600" cy="4975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2712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BA0C66F-745D-4F2C-AA14-751F09FB6F61}"/>
              </a:ext>
            </a:extLst>
          </p:cNvPr>
          <p:cNvSpPr>
            <a:spLocks noGrp="1"/>
          </p:cNvSpPr>
          <p:nvPr>
            <p:ph type="title"/>
          </p:nvPr>
        </p:nvSpPr>
        <p:spPr>
          <a:xfrm>
            <a:off x="838200" y="267848"/>
            <a:ext cx="7958667" cy="1137104"/>
          </a:xfrm>
        </p:spPr>
        <p:txBody>
          <a:bodyPr anchor="b">
            <a:normAutofit/>
          </a:bodyPr>
          <a:lstStyle/>
          <a:p>
            <a:r>
              <a:rPr lang="en-US" sz="4400" dirty="0">
                <a:solidFill>
                  <a:schemeClr val="tx1">
                    <a:lumMod val="95000"/>
                  </a:schemeClr>
                </a:solidFill>
                <a:cs typeface="Calibri Light"/>
              </a:rPr>
              <a:t>Output</a:t>
            </a:r>
            <a:endParaRPr lang="en-US" sz="4400" dirty="0">
              <a:solidFill>
                <a:schemeClr val="tx1">
                  <a:lumMod val="95000"/>
                </a:schemeClr>
              </a:solidFill>
            </a:endParaRPr>
          </a:p>
        </p:txBody>
      </p:sp>
      <p:sp>
        <p:nvSpPr>
          <p:cNvPr id="17" name="Content Placeholder 2">
            <a:extLst>
              <a:ext uri="{FF2B5EF4-FFF2-40B4-BE49-F238E27FC236}">
                <a16:creationId xmlns:a16="http://schemas.microsoft.com/office/drawing/2014/main" id="{7A76C027-D7DA-4154-BA95-5E92C97AC000}"/>
              </a:ext>
            </a:extLst>
          </p:cNvPr>
          <p:cNvSpPr>
            <a:spLocks noGrp="1"/>
          </p:cNvSpPr>
          <p:nvPr>
            <p:ph idx="1"/>
          </p:nvPr>
        </p:nvSpPr>
        <p:spPr>
          <a:xfrm>
            <a:off x="838200" y="1672800"/>
            <a:ext cx="10932268" cy="4504163"/>
          </a:xfrm>
        </p:spPr>
        <p:txBody>
          <a:bodyPr vert="horz" lIns="91440" tIns="45720" rIns="91440" bIns="45720" rtlCol="0">
            <a:normAutofit/>
          </a:bodyPr>
          <a:lstStyle/>
          <a:p>
            <a:r>
              <a:rPr lang="en-US" sz="2400" dirty="0">
                <a:solidFill>
                  <a:schemeClr val="tx1">
                    <a:lumMod val="95000"/>
                  </a:schemeClr>
                </a:solidFill>
                <a:cs typeface="Calibri"/>
              </a:rPr>
              <a:t>Infant should void by 24 hours of age  </a:t>
            </a:r>
          </a:p>
          <a:p>
            <a:r>
              <a:rPr lang="en-US" sz="2400" dirty="0">
                <a:solidFill>
                  <a:schemeClr val="tx1">
                    <a:lumMod val="95000"/>
                  </a:schemeClr>
                </a:solidFill>
                <a:cs typeface="Calibri"/>
              </a:rPr>
              <a:t>Delayed void after 24 hours of age warrants further GU evaluation</a:t>
            </a:r>
          </a:p>
          <a:p>
            <a:endParaRPr lang="en-US" sz="2400" dirty="0">
              <a:solidFill>
                <a:schemeClr val="tx1">
                  <a:lumMod val="95000"/>
                </a:schemeClr>
              </a:solidFill>
              <a:cs typeface="Calibri"/>
            </a:endParaRPr>
          </a:p>
          <a:p>
            <a:r>
              <a:rPr lang="en-US" sz="2400" dirty="0">
                <a:solidFill>
                  <a:schemeClr val="tx1">
                    <a:lumMod val="95000"/>
                  </a:schemeClr>
                </a:solidFill>
                <a:cs typeface="Calibri"/>
              </a:rPr>
              <a:t>Pass first meconium by 24 hours</a:t>
            </a:r>
            <a:endParaRPr lang="en-US" sz="2400" dirty="0">
              <a:solidFill>
                <a:schemeClr val="tx1">
                  <a:lumMod val="95000"/>
                </a:schemeClr>
              </a:solidFill>
            </a:endParaRPr>
          </a:p>
          <a:p>
            <a:r>
              <a:rPr lang="en-US" sz="2400" dirty="0">
                <a:solidFill>
                  <a:schemeClr val="tx1">
                    <a:lumMod val="95000"/>
                  </a:schemeClr>
                </a:solidFill>
                <a:cs typeface="Calibri"/>
              </a:rPr>
              <a:t>Delayed passage of meconium after 24 hours warrants a workup</a:t>
            </a:r>
          </a:p>
          <a:p>
            <a:pPr lvl="1"/>
            <a:r>
              <a:rPr lang="en-US" dirty="0">
                <a:solidFill>
                  <a:schemeClr val="tx1">
                    <a:lumMod val="95000"/>
                  </a:schemeClr>
                </a:solidFill>
                <a:cs typeface="Calibri"/>
              </a:rPr>
              <a:t>Meconium Ileus- failed passage of meconium, abdominal distention, bilious emesis </a:t>
            </a:r>
          </a:p>
          <a:p>
            <a:pPr lvl="2"/>
            <a:r>
              <a:rPr lang="en-US" sz="2400" dirty="0">
                <a:solidFill>
                  <a:schemeClr val="tx1">
                    <a:lumMod val="95000"/>
                  </a:schemeClr>
                </a:solidFill>
                <a:cs typeface="Calibri"/>
              </a:rPr>
              <a:t>Abdominal x-ray, testing for CF if warranted</a:t>
            </a:r>
          </a:p>
          <a:p>
            <a:pPr lvl="1"/>
            <a:r>
              <a:rPr lang="en-US" dirty="0">
                <a:solidFill>
                  <a:schemeClr val="tx1">
                    <a:lumMod val="95000"/>
                  </a:schemeClr>
                </a:solidFill>
                <a:cs typeface="Calibri"/>
              </a:rPr>
              <a:t>Meconium plug syndrome- failed passage of meconium, abdominal distention, vomiting. </a:t>
            </a:r>
          </a:p>
          <a:p>
            <a:pPr lvl="2"/>
            <a:r>
              <a:rPr lang="en-US" sz="2400" dirty="0">
                <a:solidFill>
                  <a:schemeClr val="tx1">
                    <a:lumMod val="95000"/>
                  </a:schemeClr>
                </a:solidFill>
                <a:cs typeface="Calibri"/>
              </a:rPr>
              <a:t>Management- contrast enema, testing for Hirschsprung</a:t>
            </a:r>
          </a:p>
          <a:p>
            <a:endParaRPr lang="en-US" sz="1700" dirty="0">
              <a:solidFill>
                <a:schemeClr val="tx1">
                  <a:lumMod val="95000"/>
                </a:schemeClr>
              </a:solidFill>
              <a:cs typeface="Calibri"/>
            </a:endParaRPr>
          </a:p>
        </p:txBody>
      </p:sp>
    </p:spTree>
    <p:extLst>
      <p:ext uri="{BB962C8B-B14F-4D97-AF65-F5344CB8AC3E}">
        <p14:creationId xmlns:p14="http://schemas.microsoft.com/office/powerpoint/2010/main" val="32545991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A926E-F72A-4D1A-B00F-8344B395C63F}"/>
              </a:ext>
            </a:extLst>
          </p:cNvPr>
          <p:cNvSpPr>
            <a:spLocks noGrp="1"/>
          </p:cNvSpPr>
          <p:nvPr>
            <p:ph type="title"/>
          </p:nvPr>
        </p:nvSpPr>
        <p:spPr>
          <a:xfrm>
            <a:off x="647889" y="1349680"/>
            <a:ext cx="2931320" cy="4449541"/>
          </a:xfrm>
        </p:spPr>
        <p:txBody>
          <a:bodyPr anchor="t">
            <a:normAutofit/>
          </a:bodyPr>
          <a:lstStyle/>
          <a:p>
            <a:r>
              <a:rPr lang="en-US" sz="3400">
                <a:solidFill>
                  <a:schemeClr val="tx1"/>
                </a:solidFill>
                <a:cs typeface="Calibri Light"/>
              </a:rPr>
              <a:t>Newborn Immunizations and Screenings</a:t>
            </a:r>
            <a:endParaRPr lang="en-US" sz="3400">
              <a:solidFill>
                <a:schemeClr val="tx1"/>
              </a:solidFill>
            </a:endParaRPr>
          </a:p>
        </p:txBody>
      </p:sp>
      <p:graphicFrame>
        <p:nvGraphicFramePr>
          <p:cNvPr id="5" name="Content Placeholder 2">
            <a:extLst>
              <a:ext uri="{FF2B5EF4-FFF2-40B4-BE49-F238E27FC236}">
                <a16:creationId xmlns:a16="http://schemas.microsoft.com/office/drawing/2014/main" id="{E0C0BD02-7D94-4629-ABE5-6F083CAF84B7}"/>
              </a:ext>
            </a:extLst>
          </p:cNvPr>
          <p:cNvGraphicFramePr>
            <a:graphicFrameLocks noGrp="1"/>
          </p:cNvGraphicFramePr>
          <p:nvPr>
            <p:ph idx="1"/>
            <p:extLst>
              <p:ext uri="{D42A27DB-BD31-4B8C-83A1-F6EECF244321}">
                <p14:modId xmlns:p14="http://schemas.microsoft.com/office/powerpoint/2010/main" val="2254563542"/>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6049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dirty="0"/>
              <a:t>History of Current Pregnancy</a:t>
            </a:r>
          </a:p>
        </p:txBody>
      </p:sp>
      <p:sp>
        <p:nvSpPr>
          <p:cNvPr id="24579" name="Rectangle 3"/>
          <p:cNvSpPr>
            <a:spLocks noGrp="1" noChangeArrowheads="1"/>
          </p:cNvSpPr>
          <p:nvPr>
            <p:ph idx="1"/>
          </p:nvPr>
        </p:nvSpPr>
        <p:spPr>
          <a:xfrm>
            <a:off x="1042035" y="1631950"/>
            <a:ext cx="10107930" cy="4860925"/>
          </a:xfrm>
        </p:spPr>
        <p:txBody>
          <a:bodyPr>
            <a:normAutofit fontScale="92500" lnSpcReduction="20000"/>
          </a:bodyPr>
          <a:lstStyle/>
          <a:p>
            <a:pPr eaLnBrk="1" hangingPunct="1"/>
            <a:endParaRPr lang="en-US" dirty="0"/>
          </a:p>
          <a:p>
            <a:pPr eaLnBrk="1" hangingPunct="1"/>
            <a:r>
              <a:rPr lang="en-US" dirty="0"/>
              <a:t>Assisted reproduction</a:t>
            </a:r>
          </a:p>
          <a:p>
            <a:pPr eaLnBrk="1" hangingPunct="1"/>
            <a:r>
              <a:rPr lang="en-US" dirty="0"/>
              <a:t>Extent of prenatal care</a:t>
            </a:r>
          </a:p>
          <a:p>
            <a:pPr eaLnBrk="1" hangingPunct="1"/>
            <a:r>
              <a:rPr lang="en-US" dirty="0"/>
              <a:t>Pregnancy-induced hypertension (PIH)</a:t>
            </a:r>
          </a:p>
          <a:p>
            <a:pPr eaLnBrk="1" hangingPunct="1"/>
            <a:r>
              <a:rPr lang="en-US" dirty="0"/>
              <a:t>Gestational diabetes</a:t>
            </a:r>
          </a:p>
          <a:p>
            <a:pPr eaLnBrk="1" hangingPunct="1"/>
            <a:r>
              <a:rPr lang="en-US" dirty="0"/>
              <a:t>Infection- new onset and when</a:t>
            </a:r>
          </a:p>
          <a:p>
            <a:pPr eaLnBrk="1" hangingPunct="1"/>
            <a:r>
              <a:rPr lang="en-US" dirty="0"/>
              <a:t>Preterm labor</a:t>
            </a:r>
          </a:p>
          <a:p>
            <a:pPr eaLnBrk="1" hangingPunct="1"/>
            <a:r>
              <a:rPr lang="en-US" dirty="0"/>
              <a:t>Medications</a:t>
            </a:r>
          </a:p>
          <a:p>
            <a:pPr eaLnBrk="1" hangingPunct="1"/>
            <a:r>
              <a:rPr lang="en-US" dirty="0"/>
              <a:t>Substance use- which trimester</a:t>
            </a:r>
          </a:p>
          <a:p>
            <a:r>
              <a:rPr lang="en-US" dirty="0"/>
              <a:t>Diagnostic testing</a:t>
            </a:r>
          </a:p>
          <a:p>
            <a:pPr lvl="1"/>
            <a:r>
              <a:rPr lang="en-US" dirty="0"/>
              <a:t>Ultrasound</a:t>
            </a:r>
          </a:p>
          <a:p>
            <a:pPr lvl="1"/>
            <a:r>
              <a:rPr lang="en-US" dirty="0"/>
              <a:t>Amniocentesis</a:t>
            </a:r>
          </a:p>
          <a:p>
            <a:pPr eaLnBrk="1" hangingPunct="1"/>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2AACCF04-B50B-4ABD-B799-20F4D1F6636B}"/>
              </a:ext>
            </a:extLst>
          </p:cNvPr>
          <p:cNvSpPr txBox="1"/>
          <p:nvPr/>
        </p:nvSpPr>
        <p:spPr>
          <a:xfrm>
            <a:off x="838200" y="365125"/>
            <a:ext cx="7958667" cy="113710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4400">
                <a:solidFill>
                  <a:schemeClr val="tx1">
                    <a:lumMod val="95000"/>
                  </a:schemeClr>
                </a:solidFill>
                <a:latin typeface="+mj-lt"/>
                <a:ea typeface="+mj-ea"/>
                <a:cs typeface="+mj-cs"/>
              </a:rPr>
              <a:t>CDC Recommendations</a:t>
            </a:r>
          </a:p>
        </p:txBody>
      </p:sp>
      <p:sp>
        <p:nvSpPr>
          <p:cNvPr id="3" name="Content Placeholder 2">
            <a:extLst>
              <a:ext uri="{FF2B5EF4-FFF2-40B4-BE49-F238E27FC236}">
                <a16:creationId xmlns:a16="http://schemas.microsoft.com/office/drawing/2014/main" id="{A3744FDF-CDB0-41CE-A27F-CEC75EF61AA1}"/>
              </a:ext>
            </a:extLst>
          </p:cNvPr>
          <p:cNvSpPr>
            <a:spLocks noGrp="1"/>
          </p:cNvSpPr>
          <p:nvPr>
            <p:ph idx="1"/>
          </p:nvPr>
        </p:nvSpPr>
        <p:spPr>
          <a:xfrm>
            <a:off x="838200" y="1825625"/>
            <a:ext cx="9959502" cy="4351338"/>
          </a:xfrm>
        </p:spPr>
        <p:txBody>
          <a:bodyPr vert="horz" lIns="91440" tIns="45720" rIns="91440" bIns="45720" rtlCol="0">
            <a:normAutofit/>
          </a:bodyPr>
          <a:lstStyle/>
          <a:p>
            <a:r>
              <a:rPr lang="en-US" sz="2000" b="1" dirty="0">
                <a:solidFill>
                  <a:schemeClr val="tx1">
                    <a:lumMod val="95000"/>
                  </a:schemeClr>
                </a:solidFill>
              </a:rPr>
              <a:t>Hepatitis B vaccine minimum age is birth</a:t>
            </a:r>
          </a:p>
          <a:p>
            <a:r>
              <a:rPr lang="en-US" sz="2000" b="1" dirty="0">
                <a:solidFill>
                  <a:schemeClr val="tx1">
                    <a:lumMod val="95000"/>
                  </a:schemeClr>
                </a:solidFill>
              </a:rPr>
              <a:t>Birth Dose </a:t>
            </a:r>
            <a:r>
              <a:rPr lang="en-US" sz="2000" dirty="0">
                <a:solidFill>
                  <a:schemeClr val="tx1">
                    <a:lumMod val="95000"/>
                  </a:schemeClr>
                </a:solidFill>
              </a:rPr>
              <a:t>(monovalent </a:t>
            </a:r>
            <a:r>
              <a:rPr lang="en-US" sz="2000" dirty="0" err="1">
                <a:solidFill>
                  <a:schemeClr val="tx1">
                    <a:lumMod val="95000"/>
                  </a:schemeClr>
                </a:solidFill>
              </a:rPr>
              <a:t>HepB</a:t>
            </a:r>
            <a:r>
              <a:rPr lang="en-US" sz="2000" dirty="0">
                <a:solidFill>
                  <a:schemeClr val="tx1">
                    <a:lumMod val="95000"/>
                  </a:schemeClr>
                </a:solidFill>
              </a:rPr>
              <a:t> vaccine only)</a:t>
            </a:r>
          </a:p>
          <a:p>
            <a:endParaRPr lang="en-US" sz="2000" b="1" dirty="0">
              <a:solidFill>
                <a:schemeClr val="tx1">
                  <a:lumMod val="95000"/>
                </a:schemeClr>
              </a:solidFill>
            </a:endParaRPr>
          </a:p>
          <a:p>
            <a:r>
              <a:rPr lang="en-US" sz="2000" b="1" dirty="0">
                <a:solidFill>
                  <a:schemeClr val="tx1">
                    <a:lumMod val="95000"/>
                  </a:schemeClr>
                </a:solidFill>
              </a:rPr>
              <a:t>Mother is HBsAg-negative</a:t>
            </a:r>
            <a:r>
              <a:rPr lang="en-US" sz="2000" dirty="0">
                <a:solidFill>
                  <a:schemeClr val="tx1">
                    <a:lumMod val="95000"/>
                  </a:schemeClr>
                </a:solidFill>
              </a:rPr>
              <a:t>: 1 dose within 24 hours of birth for medically stable infants ≥2,000 grams. Infants &lt;2,000 grams administer 1 dose at chronological age 1 month or hospital discharge.</a:t>
            </a:r>
          </a:p>
          <a:p>
            <a:endParaRPr lang="en-US" sz="2000" dirty="0">
              <a:solidFill>
                <a:schemeClr val="tx1">
                  <a:lumMod val="95000"/>
                </a:schemeClr>
              </a:solidFill>
            </a:endParaRPr>
          </a:p>
          <a:p>
            <a:r>
              <a:rPr lang="en-US" sz="2000" dirty="0">
                <a:solidFill>
                  <a:schemeClr val="tx1">
                    <a:lumMod val="95000"/>
                  </a:schemeClr>
                </a:solidFill>
              </a:rPr>
              <a:t>A complete series is 3 doses at 0, 1–2, and 6–18 months. </a:t>
            </a:r>
          </a:p>
          <a:p>
            <a:endParaRPr lang="en-US" sz="2000" dirty="0">
              <a:solidFill>
                <a:schemeClr val="tx1">
                  <a:lumMod val="95000"/>
                </a:schemeClr>
              </a:solidFill>
            </a:endParaRPr>
          </a:p>
          <a:p>
            <a:r>
              <a:rPr lang="en-US" sz="2000" dirty="0">
                <a:solidFill>
                  <a:schemeClr val="tx1">
                    <a:lumMod val="95000"/>
                  </a:schemeClr>
                </a:solidFill>
              </a:rPr>
              <a:t>Infants who did not receive a birth dose should begin the series as soon as feasible</a:t>
            </a:r>
          </a:p>
          <a:p>
            <a:pPr marL="0"/>
            <a:endParaRPr lang="en-US" sz="2000" dirty="0">
              <a:solidFill>
                <a:schemeClr val="tx1">
                  <a:lumMod val="95000"/>
                </a:schemeClr>
              </a:solidFill>
            </a:endParaRPr>
          </a:p>
          <a:p>
            <a:endParaRPr lang="en-US" sz="2000" dirty="0">
              <a:solidFill>
                <a:schemeClr val="tx1">
                  <a:lumMod val="95000"/>
                </a:schemeClr>
              </a:solidFill>
            </a:endParaRPr>
          </a:p>
        </p:txBody>
      </p:sp>
    </p:spTree>
    <p:extLst>
      <p:ext uri="{BB962C8B-B14F-4D97-AF65-F5344CB8AC3E}">
        <p14:creationId xmlns:p14="http://schemas.microsoft.com/office/powerpoint/2010/main" val="3441539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0737-430A-4A67-A359-7D3A189AE40C}"/>
              </a:ext>
            </a:extLst>
          </p:cNvPr>
          <p:cNvSpPr>
            <a:spLocks noGrp="1"/>
          </p:cNvSpPr>
          <p:nvPr>
            <p:ph type="title"/>
          </p:nvPr>
        </p:nvSpPr>
        <p:spPr>
          <a:xfrm>
            <a:off x="838200" y="365125"/>
            <a:ext cx="10515600" cy="1325563"/>
          </a:xfrm>
        </p:spPr>
        <p:txBody>
          <a:bodyPr>
            <a:normAutofit/>
          </a:bodyPr>
          <a:lstStyle/>
          <a:p>
            <a:r>
              <a:rPr lang="en-US">
                <a:solidFill>
                  <a:schemeClr val="tx1"/>
                </a:solidFill>
                <a:cs typeface="Calibri Light"/>
              </a:rPr>
              <a:t>Washington Newborn State Screen</a:t>
            </a:r>
            <a:endParaRPr lang="en-US">
              <a:solidFill>
                <a:schemeClr val="tx1"/>
              </a:solidFill>
            </a:endParaRPr>
          </a:p>
        </p:txBody>
      </p:sp>
      <p:graphicFrame>
        <p:nvGraphicFramePr>
          <p:cNvPr id="5" name="Content Placeholder 4">
            <a:extLst>
              <a:ext uri="{FF2B5EF4-FFF2-40B4-BE49-F238E27FC236}">
                <a16:creationId xmlns:a16="http://schemas.microsoft.com/office/drawing/2014/main" id="{3324EC7A-9A83-4F6D-8CAC-05E669F4CC64}"/>
              </a:ext>
            </a:extLst>
          </p:cNvPr>
          <p:cNvGraphicFramePr>
            <a:graphicFrameLocks noGrp="1"/>
          </p:cNvGraphicFramePr>
          <p:nvPr>
            <p:ph idx="1"/>
            <p:extLst>
              <p:ext uri="{D42A27DB-BD31-4B8C-83A1-F6EECF244321}">
                <p14:modId xmlns:p14="http://schemas.microsoft.com/office/powerpoint/2010/main" val="344464707"/>
              </p:ext>
            </p:extLst>
          </p:nvPr>
        </p:nvGraphicFramePr>
        <p:xfrm>
          <a:off x="1068145" y="1825625"/>
          <a:ext cx="10055712" cy="4351340"/>
        </p:xfrm>
        <a:graphic>
          <a:graphicData uri="http://schemas.openxmlformats.org/drawingml/2006/table">
            <a:tbl>
              <a:tblPr firstRow="1" bandRow="1">
                <a:tableStyleId>{9D7B26C5-4107-4FEC-AEDC-1716B250A1EF}</a:tableStyleId>
              </a:tblPr>
              <a:tblGrid>
                <a:gridCol w="5021968">
                  <a:extLst>
                    <a:ext uri="{9D8B030D-6E8A-4147-A177-3AD203B41FA5}">
                      <a16:colId xmlns:a16="http://schemas.microsoft.com/office/drawing/2014/main" val="3930220020"/>
                    </a:ext>
                  </a:extLst>
                </a:gridCol>
                <a:gridCol w="5033744">
                  <a:extLst>
                    <a:ext uri="{9D8B030D-6E8A-4147-A177-3AD203B41FA5}">
                      <a16:colId xmlns:a16="http://schemas.microsoft.com/office/drawing/2014/main" val="1125613430"/>
                    </a:ext>
                  </a:extLst>
                </a:gridCol>
              </a:tblGrid>
              <a:tr h="345518">
                <a:tc>
                  <a:txBody>
                    <a:bodyPr/>
                    <a:lstStyle/>
                    <a:p>
                      <a:pPr fontAlgn="t"/>
                      <a:r>
                        <a:rPr lang="en-US" sz="1300">
                          <a:effectLst/>
                        </a:rPr>
                        <a:t> </a:t>
                      </a:r>
                    </a:p>
                  </a:txBody>
                  <a:tcPr marL="55511" marR="55511" marT="55511" marB="55511"/>
                </a:tc>
                <a:tc>
                  <a:txBody>
                    <a:bodyPr/>
                    <a:lstStyle/>
                    <a:p>
                      <a:pPr fontAlgn="t"/>
                      <a:r>
                        <a:rPr lang="en-US" sz="1300">
                          <a:effectLst/>
                        </a:rPr>
                        <a:t> </a:t>
                      </a:r>
                    </a:p>
                  </a:txBody>
                  <a:tcPr marL="55511" marR="55511" marT="55511" marB="55511"/>
                </a:tc>
                <a:extLst>
                  <a:ext uri="{0D108BD9-81ED-4DB2-BD59-A6C34878D82A}">
                    <a16:rowId xmlns:a16="http://schemas.microsoft.com/office/drawing/2014/main" val="627926056"/>
                  </a:ext>
                </a:extLst>
              </a:tr>
              <a:tr h="1731176">
                <a:tc>
                  <a:txBody>
                    <a:bodyPr/>
                    <a:lstStyle/>
                    <a:p>
                      <a:pPr fontAlgn="base"/>
                      <a:r>
                        <a:rPr lang="en-US" sz="1300">
                          <a:effectLst/>
                        </a:rPr>
                        <a:t>Amino Acid Disorders</a:t>
                      </a:r>
                    </a:p>
                    <a:p>
                      <a:pPr fontAlgn="base"/>
                      <a:r>
                        <a:rPr lang="en-US" sz="1300">
                          <a:effectLst/>
                          <a:hlinkClick r:id="rId4"/>
                        </a:rPr>
                        <a:t>Argininosuccinic acidemia (ASA)</a:t>
                      </a:r>
                      <a:endParaRPr lang="en-US" sz="1300">
                        <a:effectLst/>
                      </a:endParaRPr>
                    </a:p>
                    <a:p>
                      <a:pPr fontAlgn="base"/>
                      <a:r>
                        <a:rPr lang="en-US" sz="1300">
                          <a:effectLst/>
                          <a:hlinkClick r:id="rId4"/>
                        </a:rPr>
                        <a:t>Citrullinemia (CIT)</a:t>
                      </a:r>
                      <a:endParaRPr lang="en-US" sz="1300">
                        <a:effectLst/>
                      </a:endParaRPr>
                    </a:p>
                    <a:p>
                      <a:pPr fontAlgn="base"/>
                      <a:r>
                        <a:rPr lang="en-US" sz="1300">
                          <a:effectLst/>
                          <a:hlinkClick r:id="rId4"/>
                        </a:rPr>
                        <a:t>Homocystinuria (HCY)</a:t>
                      </a:r>
                      <a:endParaRPr lang="en-US" sz="1300">
                        <a:effectLst/>
                      </a:endParaRPr>
                    </a:p>
                    <a:p>
                      <a:pPr fontAlgn="base"/>
                      <a:r>
                        <a:rPr lang="en-US" sz="1300">
                          <a:effectLst/>
                          <a:hlinkClick r:id="rId4"/>
                        </a:rPr>
                        <a:t>Maple syrup urine disease (MSUD)</a:t>
                      </a:r>
                      <a:endParaRPr lang="en-US" sz="1300">
                        <a:effectLst/>
                      </a:endParaRPr>
                    </a:p>
                    <a:p>
                      <a:pPr fontAlgn="base"/>
                      <a:r>
                        <a:rPr lang="en-US" sz="1300">
                          <a:effectLst/>
                          <a:hlinkClick r:id="rId4"/>
                        </a:rPr>
                        <a:t>Phenylketonuria (PKU)</a:t>
                      </a:r>
                      <a:endParaRPr lang="en-US" sz="1300">
                        <a:effectLst/>
                      </a:endParaRPr>
                    </a:p>
                    <a:p>
                      <a:pPr fontAlgn="base"/>
                      <a:r>
                        <a:rPr lang="en-US" sz="1300">
                          <a:effectLst/>
                          <a:hlinkClick r:id="rId4"/>
                        </a:rPr>
                        <a:t>Tyrosinemia type 1 (TYR)</a:t>
                      </a:r>
                      <a:endParaRPr lang="en-US" sz="1300">
                        <a:effectLst/>
                        <a:latin typeface="inherit"/>
                      </a:endParaRPr>
                    </a:p>
                  </a:txBody>
                  <a:tcPr marL="55511" marR="55511" marT="55511" marB="55511"/>
                </a:tc>
                <a:tc>
                  <a:txBody>
                    <a:bodyPr/>
                    <a:lstStyle/>
                    <a:p>
                      <a:pPr fontAlgn="base"/>
                      <a:r>
                        <a:rPr lang="en-US" sz="1300">
                          <a:effectLst/>
                        </a:rPr>
                        <a:t>Organic Acid Disorders</a:t>
                      </a:r>
                    </a:p>
                    <a:p>
                      <a:pPr fontAlgn="base"/>
                      <a:r>
                        <a:rPr lang="en-US" sz="1300">
                          <a:effectLst/>
                          <a:hlinkClick r:id="rId5"/>
                        </a:rPr>
                        <a:t>3-hydroxy-3-methylglutaric aciduria (HMG)</a:t>
                      </a:r>
                      <a:endParaRPr lang="en-US" sz="1300">
                        <a:effectLst/>
                      </a:endParaRPr>
                    </a:p>
                    <a:p>
                      <a:pPr fontAlgn="base"/>
                      <a:r>
                        <a:rPr lang="en-US" sz="1300">
                          <a:effectLst/>
                          <a:hlinkClick r:id="rId5"/>
                        </a:rPr>
                        <a:t>Beta-ketothiolase deficiency (BKT)</a:t>
                      </a:r>
                      <a:endParaRPr lang="en-US" sz="1300">
                        <a:effectLst/>
                      </a:endParaRPr>
                    </a:p>
                    <a:p>
                      <a:pPr fontAlgn="base"/>
                      <a:r>
                        <a:rPr lang="en-US" sz="1300">
                          <a:effectLst/>
                          <a:hlinkClick r:id="rId5"/>
                        </a:rPr>
                        <a:t>Glutaric acidemia type I (GA-1)</a:t>
                      </a:r>
                      <a:endParaRPr lang="en-US" sz="1300">
                        <a:effectLst/>
                      </a:endParaRPr>
                    </a:p>
                    <a:p>
                      <a:pPr fontAlgn="base"/>
                      <a:r>
                        <a:rPr lang="en-US" sz="1300">
                          <a:effectLst/>
                          <a:hlinkClick r:id="rId5"/>
                        </a:rPr>
                        <a:t>Isovaleric acidemia (IVA)</a:t>
                      </a:r>
                      <a:endParaRPr lang="en-US" sz="1300">
                        <a:effectLst/>
                      </a:endParaRPr>
                    </a:p>
                    <a:p>
                      <a:pPr fontAlgn="base"/>
                      <a:r>
                        <a:rPr lang="en-US" sz="1300">
                          <a:effectLst/>
                          <a:hlinkClick r:id="rId5"/>
                        </a:rPr>
                        <a:t>Methylmalonic acidemias (CBIA, B, and MUT)</a:t>
                      </a:r>
                      <a:endParaRPr lang="en-US" sz="1300">
                        <a:effectLst/>
                      </a:endParaRPr>
                    </a:p>
                    <a:p>
                      <a:pPr fontAlgn="base"/>
                      <a:r>
                        <a:rPr lang="en-US" sz="1300">
                          <a:effectLst/>
                          <a:hlinkClick r:id="rId5"/>
                        </a:rPr>
                        <a:t>Multiple carboxylase deficiency (MCD)</a:t>
                      </a:r>
                      <a:endParaRPr lang="en-US" sz="1300">
                        <a:effectLst/>
                      </a:endParaRPr>
                    </a:p>
                    <a:p>
                      <a:pPr fontAlgn="base"/>
                      <a:r>
                        <a:rPr lang="en-US" sz="1300">
                          <a:effectLst/>
                          <a:hlinkClick r:id="rId5"/>
                        </a:rPr>
                        <a:t>Propionic acidemia (PROP)</a:t>
                      </a:r>
                      <a:endParaRPr lang="en-US" sz="1300">
                        <a:effectLst/>
                        <a:latin typeface="inherit"/>
                      </a:endParaRPr>
                    </a:p>
                  </a:txBody>
                  <a:tcPr marL="55511" marR="55511" marT="55511" marB="55511"/>
                </a:tc>
                <a:extLst>
                  <a:ext uri="{0D108BD9-81ED-4DB2-BD59-A6C34878D82A}">
                    <a16:rowId xmlns:a16="http://schemas.microsoft.com/office/drawing/2014/main" val="813783698"/>
                  </a:ext>
                </a:extLst>
              </a:tr>
              <a:tr h="345518">
                <a:tc>
                  <a:txBody>
                    <a:bodyPr/>
                    <a:lstStyle/>
                    <a:p>
                      <a:pPr fontAlgn="t"/>
                      <a:r>
                        <a:rPr lang="en-US" sz="1300">
                          <a:effectLst/>
                        </a:rPr>
                        <a:t> </a:t>
                      </a:r>
                    </a:p>
                  </a:txBody>
                  <a:tcPr marL="55511" marR="55511" marT="55511" marB="55511"/>
                </a:tc>
                <a:tc>
                  <a:txBody>
                    <a:bodyPr/>
                    <a:lstStyle/>
                    <a:p>
                      <a:pPr fontAlgn="t"/>
                      <a:r>
                        <a:rPr lang="en-US" sz="1300">
                          <a:effectLst/>
                        </a:rPr>
                        <a:t> </a:t>
                      </a:r>
                    </a:p>
                  </a:txBody>
                  <a:tcPr marL="55511" marR="55511" marT="55511" marB="55511"/>
                </a:tc>
                <a:extLst>
                  <a:ext uri="{0D108BD9-81ED-4DB2-BD59-A6C34878D82A}">
                    <a16:rowId xmlns:a16="http://schemas.microsoft.com/office/drawing/2014/main" val="199361866"/>
                  </a:ext>
                </a:extLst>
              </a:tr>
              <a:tr h="1929128">
                <a:tc>
                  <a:txBody>
                    <a:bodyPr/>
                    <a:lstStyle/>
                    <a:p>
                      <a:pPr fontAlgn="base"/>
                      <a:r>
                        <a:rPr lang="en-US" sz="1300">
                          <a:effectLst/>
                        </a:rPr>
                        <a:t>Fatty Acid Disorders</a:t>
                      </a:r>
                    </a:p>
                    <a:p>
                      <a:pPr fontAlgn="base"/>
                      <a:r>
                        <a:rPr lang="en-US" sz="1300">
                          <a:effectLst/>
                          <a:hlinkClick r:id="rId6"/>
                        </a:rPr>
                        <a:t>Carnitine uptake deficiency (CUD)</a:t>
                      </a:r>
                      <a:endParaRPr lang="en-US" sz="1300">
                        <a:effectLst/>
                      </a:endParaRPr>
                    </a:p>
                    <a:p>
                      <a:pPr fontAlgn="base"/>
                      <a:r>
                        <a:rPr lang="en-US" sz="1300">
                          <a:effectLst/>
                          <a:hlinkClick r:id="rId6"/>
                        </a:rPr>
                        <a:t>Long-chain L-3-hydroxy acyl-CoA dehydrogenase deficiency (LCHAD)</a:t>
                      </a:r>
                      <a:endParaRPr lang="en-US" sz="1300">
                        <a:effectLst/>
                      </a:endParaRPr>
                    </a:p>
                    <a:p>
                      <a:pPr fontAlgn="base"/>
                      <a:r>
                        <a:rPr lang="en-US" sz="1300">
                          <a:effectLst/>
                          <a:hlinkClick r:id="rId6"/>
                        </a:rPr>
                        <a:t>Medium-chain acyl-CoA dehydrogenase deficiency (MCAD)</a:t>
                      </a:r>
                      <a:endParaRPr lang="en-US" sz="1300">
                        <a:effectLst/>
                      </a:endParaRPr>
                    </a:p>
                    <a:p>
                      <a:pPr fontAlgn="base"/>
                      <a:r>
                        <a:rPr lang="en-US" sz="1300">
                          <a:effectLst/>
                          <a:hlinkClick r:id="rId6"/>
                        </a:rPr>
                        <a:t>Trifunctional protein deficiency (TFP)</a:t>
                      </a:r>
                      <a:endParaRPr lang="en-US" sz="1300">
                        <a:effectLst/>
                      </a:endParaRPr>
                    </a:p>
                    <a:p>
                      <a:pPr fontAlgn="base"/>
                      <a:r>
                        <a:rPr lang="en-US" sz="1300">
                          <a:effectLst/>
                          <a:hlinkClick r:id="rId6"/>
                        </a:rPr>
                        <a:t>Very-long chain acyl-CoA dehydrogenasedeficiency (VLCHAD)</a:t>
                      </a:r>
                      <a:endParaRPr lang="en-US" sz="1300">
                        <a:effectLst/>
                        <a:latin typeface="inherit"/>
                      </a:endParaRPr>
                    </a:p>
                  </a:txBody>
                  <a:tcPr marL="55511" marR="55511" marT="55511" marB="55511"/>
                </a:tc>
                <a:tc>
                  <a:txBody>
                    <a:bodyPr/>
                    <a:lstStyle/>
                    <a:p>
                      <a:pPr fontAlgn="base"/>
                      <a:r>
                        <a:rPr lang="en-US" sz="1300">
                          <a:effectLst/>
                        </a:rPr>
                        <a:t>Other Disorders</a:t>
                      </a:r>
                    </a:p>
                    <a:p>
                      <a:pPr fontAlgn="base"/>
                      <a:r>
                        <a:rPr lang="en-US" sz="1300">
                          <a:effectLst/>
                          <a:hlinkClick r:id="rId7"/>
                        </a:rPr>
                        <a:t>Biotinidase deficiency (BIO)</a:t>
                      </a:r>
                      <a:endParaRPr lang="en-US" sz="1300">
                        <a:effectLst/>
                      </a:endParaRPr>
                    </a:p>
                    <a:p>
                      <a:pPr fontAlgn="base"/>
                      <a:r>
                        <a:rPr lang="en-US" sz="1300">
                          <a:effectLst/>
                          <a:hlinkClick r:id="rId7"/>
                        </a:rPr>
                        <a:t>Congenital adrenal hyperplasia (CAH)</a:t>
                      </a:r>
                      <a:endParaRPr lang="en-US" sz="1300">
                        <a:effectLst/>
                      </a:endParaRPr>
                    </a:p>
                    <a:p>
                      <a:pPr fontAlgn="base"/>
                      <a:r>
                        <a:rPr lang="en-US" sz="1300">
                          <a:effectLst/>
                          <a:hlinkClick r:id="rId7"/>
                        </a:rPr>
                        <a:t>Congenital hypothyroidism (CH)</a:t>
                      </a:r>
                      <a:endParaRPr lang="en-US" sz="1300">
                        <a:effectLst/>
                      </a:endParaRPr>
                    </a:p>
                    <a:p>
                      <a:pPr fontAlgn="base"/>
                      <a:r>
                        <a:rPr lang="en-US" sz="1300">
                          <a:effectLst/>
                          <a:hlinkClick r:id="rId7"/>
                        </a:rPr>
                        <a:t>Cystic fibrosis (CF)</a:t>
                      </a:r>
                      <a:endParaRPr lang="en-US" sz="1300">
                        <a:effectLst/>
                      </a:endParaRPr>
                    </a:p>
                    <a:p>
                      <a:pPr fontAlgn="base"/>
                      <a:r>
                        <a:rPr lang="en-US" sz="1300">
                          <a:effectLst/>
                          <a:hlinkClick r:id="rId7"/>
                        </a:rPr>
                        <a:t>Galactosemia (GALT)</a:t>
                      </a:r>
                      <a:endParaRPr lang="en-US" sz="1300">
                        <a:effectLst/>
                      </a:endParaRPr>
                    </a:p>
                    <a:p>
                      <a:pPr fontAlgn="base"/>
                      <a:r>
                        <a:rPr lang="en-US" sz="1300">
                          <a:effectLst/>
                          <a:hlinkClick r:id="rId7"/>
                        </a:rPr>
                        <a:t>Sickle cell diseases and Hemoglobinopathies (HGB)</a:t>
                      </a:r>
                      <a:endParaRPr lang="en-US" sz="1300">
                        <a:effectLst/>
                      </a:endParaRPr>
                    </a:p>
                    <a:p>
                      <a:pPr fontAlgn="base"/>
                      <a:r>
                        <a:rPr lang="en-US" sz="1300">
                          <a:effectLst/>
                          <a:hlinkClick r:id="rId7"/>
                        </a:rPr>
                        <a:t>Severe combined immunodeficiency (SCID)</a:t>
                      </a:r>
                      <a:endParaRPr lang="en-US" sz="1300">
                        <a:effectLst/>
                      </a:endParaRPr>
                    </a:p>
                    <a:p>
                      <a:pPr fontAlgn="base"/>
                      <a:r>
                        <a:rPr lang="en-US" sz="1300">
                          <a:effectLst/>
                          <a:hlinkClick r:id="rId8"/>
                        </a:rPr>
                        <a:t>X-linked adrenoleukodystrophy (X-ALD)</a:t>
                      </a:r>
                      <a:endParaRPr lang="en-US" sz="1300">
                        <a:effectLst/>
                        <a:latin typeface="inherit"/>
                      </a:endParaRPr>
                    </a:p>
                  </a:txBody>
                  <a:tcPr marL="55511" marR="55511" marT="55511" marB="55511"/>
                </a:tc>
                <a:extLst>
                  <a:ext uri="{0D108BD9-81ED-4DB2-BD59-A6C34878D82A}">
                    <a16:rowId xmlns:a16="http://schemas.microsoft.com/office/drawing/2014/main" val="2961895473"/>
                  </a:ext>
                </a:extLst>
              </a:tr>
            </a:tbl>
          </a:graphicData>
        </a:graphic>
      </p:graphicFrame>
    </p:spTree>
    <p:extLst>
      <p:ext uri="{BB962C8B-B14F-4D97-AF65-F5344CB8AC3E}">
        <p14:creationId xmlns:p14="http://schemas.microsoft.com/office/powerpoint/2010/main" val="5735157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8D640EC-BBDD-435A-99E8-2E79CD77252C}"/>
              </a:ext>
            </a:extLst>
          </p:cNvPr>
          <p:cNvSpPr>
            <a:spLocks noGrp="1"/>
          </p:cNvSpPr>
          <p:nvPr>
            <p:ph type="title"/>
          </p:nvPr>
        </p:nvSpPr>
        <p:spPr>
          <a:xfrm>
            <a:off x="838200" y="365125"/>
            <a:ext cx="7958667" cy="1137104"/>
          </a:xfrm>
        </p:spPr>
        <p:txBody>
          <a:bodyPr anchor="b">
            <a:normAutofit/>
          </a:bodyPr>
          <a:lstStyle/>
          <a:p>
            <a:r>
              <a:rPr lang="en-US" sz="4400" dirty="0">
                <a:solidFill>
                  <a:schemeClr val="tx1">
                    <a:lumMod val="95000"/>
                  </a:schemeClr>
                </a:solidFill>
                <a:cs typeface="Calibri Light"/>
              </a:rPr>
              <a:t>Jaundice/Hyperbilirubinemia</a:t>
            </a:r>
            <a:endParaRPr lang="en-US" sz="4400" dirty="0">
              <a:solidFill>
                <a:schemeClr val="tx1">
                  <a:lumMod val="95000"/>
                </a:schemeClr>
              </a:solidFill>
            </a:endParaRPr>
          </a:p>
        </p:txBody>
      </p:sp>
      <p:sp>
        <p:nvSpPr>
          <p:cNvPr id="3" name="Content Placeholder 2">
            <a:extLst>
              <a:ext uri="{FF2B5EF4-FFF2-40B4-BE49-F238E27FC236}">
                <a16:creationId xmlns:a16="http://schemas.microsoft.com/office/drawing/2014/main" id="{0D77B04A-95A5-4075-8E97-2C4A7478A0D4}"/>
              </a:ext>
            </a:extLst>
          </p:cNvPr>
          <p:cNvSpPr>
            <a:spLocks noGrp="1"/>
          </p:cNvSpPr>
          <p:nvPr>
            <p:ph idx="1"/>
          </p:nvPr>
        </p:nvSpPr>
        <p:spPr>
          <a:xfrm>
            <a:off x="838200" y="1825625"/>
            <a:ext cx="7958667" cy="4351338"/>
          </a:xfrm>
        </p:spPr>
        <p:txBody>
          <a:bodyPr vert="horz" lIns="91440" tIns="45720" rIns="91440" bIns="45720" rtlCol="0">
            <a:normAutofit/>
          </a:bodyPr>
          <a:lstStyle/>
          <a:p>
            <a:r>
              <a:rPr lang="en-US" sz="2200">
                <a:solidFill>
                  <a:schemeClr val="tx1">
                    <a:lumMod val="95000"/>
                  </a:schemeClr>
                </a:solidFill>
                <a:cs typeface="Calibri"/>
              </a:rPr>
              <a:t>Pathological jaundice</a:t>
            </a:r>
          </a:p>
          <a:p>
            <a:r>
              <a:rPr lang="en-US" sz="2200">
                <a:solidFill>
                  <a:schemeClr val="tx1">
                    <a:lumMod val="95000"/>
                  </a:schemeClr>
                </a:solidFill>
                <a:cs typeface="Calibri"/>
              </a:rPr>
              <a:t>Physiological jaundice</a:t>
            </a:r>
          </a:p>
          <a:p>
            <a:r>
              <a:rPr lang="en-US" sz="2200">
                <a:solidFill>
                  <a:schemeClr val="tx1">
                    <a:lumMod val="95000"/>
                  </a:schemeClr>
                </a:solidFill>
                <a:cs typeface="Calibri"/>
              </a:rPr>
              <a:t>Breastmilk jaundice </a:t>
            </a:r>
          </a:p>
          <a:p>
            <a:endParaRPr lang="en-US" sz="2200">
              <a:solidFill>
                <a:schemeClr val="tx1">
                  <a:lumMod val="95000"/>
                </a:schemeClr>
              </a:solidFill>
              <a:cs typeface="Calibri"/>
            </a:endParaRPr>
          </a:p>
          <a:p>
            <a:r>
              <a:rPr lang="en-US" sz="2200">
                <a:solidFill>
                  <a:schemeClr val="tx1">
                    <a:lumMod val="95000"/>
                  </a:schemeClr>
                </a:solidFill>
                <a:cs typeface="Calibri"/>
              </a:rPr>
              <a:t>If on initial exam infant appears jaundice or has icterus tones within the </a:t>
            </a:r>
            <a:r>
              <a:rPr lang="en-US" sz="2200" b="1">
                <a:solidFill>
                  <a:schemeClr val="tx1">
                    <a:lumMod val="95000"/>
                  </a:schemeClr>
                </a:solidFill>
                <a:cs typeface="Calibri"/>
              </a:rPr>
              <a:t>first 24 hours</a:t>
            </a:r>
            <a:r>
              <a:rPr lang="en-US" sz="2200">
                <a:solidFill>
                  <a:schemeClr val="tx1">
                    <a:lumMod val="95000"/>
                  </a:schemeClr>
                </a:solidFill>
                <a:cs typeface="Calibri"/>
              </a:rPr>
              <a:t> immediate serum total and direct bilirubin should be obtained</a:t>
            </a:r>
          </a:p>
          <a:p>
            <a:r>
              <a:rPr lang="en-US" sz="2200">
                <a:solidFill>
                  <a:schemeClr val="tx1">
                    <a:lumMod val="95000"/>
                  </a:schemeClr>
                </a:solidFill>
                <a:cs typeface="Calibri"/>
              </a:rPr>
              <a:t>If infant has normal exam and no other significant risk factors, total and direct bilirubin can be obtained after 24 hours of age</a:t>
            </a:r>
          </a:p>
          <a:p>
            <a:r>
              <a:rPr lang="en-US" sz="2200">
                <a:solidFill>
                  <a:schemeClr val="tx1">
                    <a:lumMod val="95000"/>
                  </a:schemeClr>
                </a:solidFill>
                <a:cs typeface="Calibri"/>
              </a:rPr>
              <a:t>Serum bilirubin needs to be plotted on nomogram and risk level determined for proper management and follow up</a:t>
            </a:r>
          </a:p>
          <a:p>
            <a:endParaRPr lang="en-US" sz="2200">
              <a:solidFill>
                <a:schemeClr val="tx1">
                  <a:lumMod val="95000"/>
                </a:schemeClr>
              </a:solidFill>
              <a:cs typeface="Calibri"/>
            </a:endParaRPr>
          </a:p>
          <a:p>
            <a:endParaRPr lang="en-US" sz="2200">
              <a:solidFill>
                <a:schemeClr val="tx1">
                  <a:lumMod val="95000"/>
                </a:schemeClr>
              </a:solidFill>
              <a:cs typeface="Calibri"/>
            </a:endParaRPr>
          </a:p>
        </p:txBody>
      </p:sp>
    </p:spTree>
    <p:extLst>
      <p:ext uri="{BB962C8B-B14F-4D97-AF65-F5344CB8AC3E}">
        <p14:creationId xmlns:p14="http://schemas.microsoft.com/office/powerpoint/2010/main" val="2499788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CC97-50BE-4218-B416-90EE68C00B03}"/>
              </a:ext>
            </a:extLst>
          </p:cNvPr>
          <p:cNvSpPr>
            <a:spLocks noGrp="1"/>
          </p:cNvSpPr>
          <p:nvPr>
            <p:ph type="title"/>
          </p:nvPr>
        </p:nvSpPr>
        <p:spPr>
          <a:xfrm>
            <a:off x="838200" y="379502"/>
            <a:ext cx="1802921" cy="2878317"/>
          </a:xfrm>
        </p:spPr>
        <p:txBody>
          <a:bodyPr>
            <a:normAutofit fontScale="90000"/>
          </a:bodyPr>
          <a:lstStyle/>
          <a:p>
            <a:r>
              <a:rPr lang="en-US" dirty="0">
                <a:cs typeface="Calibri Light"/>
              </a:rPr>
              <a:t>CCHD Screen </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9DF781B2-C83E-4AEB-93A7-1FD7DC57FF0E}"/>
              </a:ext>
            </a:extLst>
          </p:cNvPr>
          <p:cNvPicPr>
            <a:picLocks noGrp="1" noChangeAspect="1"/>
          </p:cNvPicPr>
          <p:nvPr>
            <p:ph idx="1"/>
          </p:nvPr>
        </p:nvPicPr>
        <p:blipFill>
          <a:blip r:embed="rId3"/>
          <a:stretch>
            <a:fillRect/>
          </a:stretch>
        </p:blipFill>
        <p:spPr>
          <a:xfrm>
            <a:off x="3306989" y="215362"/>
            <a:ext cx="6124362" cy="6551073"/>
          </a:xfrm>
          <a:prstGeom prst="rect">
            <a:avLst/>
          </a:prstGeom>
        </p:spPr>
      </p:pic>
    </p:spTree>
    <p:extLst>
      <p:ext uri="{BB962C8B-B14F-4D97-AF65-F5344CB8AC3E}">
        <p14:creationId xmlns:p14="http://schemas.microsoft.com/office/powerpoint/2010/main" val="15188827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8F9B86F-5943-4FDE-80CA-829424722C55}"/>
              </a:ext>
            </a:extLst>
          </p:cNvPr>
          <p:cNvSpPr>
            <a:spLocks noGrp="1"/>
          </p:cNvSpPr>
          <p:nvPr>
            <p:ph type="title"/>
          </p:nvPr>
        </p:nvSpPr>
        <p:spPr>
          <a:xfrm>
            <a:off x="838200" y="365125"/>
            <a:ext cx="7958667" cy="1137104"/>
          </a:xfrm>
        </p:spPr>
        <p:txBody>
          <a:bodyPr anchor="b">
            <a:normAutofit/>
          </a:bodyPr>
          <a:lstStyle/>
          <a:p>
            <a:r>
              <a:rPr lang="en-US" sz="4400">
                <a:solidFill>
                  <a:schemeClr val="tx1">
                    <a:lumMod val="95000"/>
                  </a:schemeClr>
                </a:solidFill>
                <a:cs typeface="Calibri Light"/>
              </a:rPr>
              <a:t>Failed CCHD Screen</a:t>
            </a:r>
            <a:endParaRPr lang="en-US" sz="4400">
              <a:solidFill>
                <a:schemeClr val="tx1">
                  <a:lumMod val="95000"/>
                </a:schemeClr>
              </a:solidFill>
            </a:endParaRPr>
          </a:p>
        </p:txBody>
      </p:sp>
      <p:sp>
        <p:nvSpPr>
          <p:cNvPr id="3" name="Content Placeholder 2">
            <a:extLst>
              <a:ext uri="{FF2B5EF4-FFF2-40B4-BE49-F238E27FC236}">
                <a16:creationId xmlns:a16="http://schemas.microsoft.com/office/drawing/2014/main" id="{BD37EEE7-76B6-493C-872C-3FE2CBF66D45}"/>
              </a:ext>
            </a:extLst>
          </p:cNvPr>
          <p:cNvSpPr>
            <a:spLocks noGrp="1"/>
          </p:cNvSpPr>
          <p:nvPr>
            <p:ph idx="1"/>
          </p:nvPr>
        </p:nvSpPr>
        <p:spPr>
          <a:xfrm>
            <a:off x="838200" y="1825625"/>
            <a:ext cx="7958667" cy="4351338"/>
          </a:xfrm>
        </p:spPr>
        <p:txBody>
          <a:bodyPr vert="horz" lIns="91440" tIns="45720" rIns="91440" bIns="45720" rtlCol="0">
            <a:normAutofit/>
          </a:bodyPr>
          <a:lstStyle/>
          <a:p>
            <a:r>
              <a:rPr lang="en-US" sz="2400">
                <a:solidFill>
                  <a:schemeClr val="tx1">
                    <a:lumMod val="95000"/>
                  </a:schemeClr>
                </a:solidFill>
                <a:cs typeface="Calibri"/>
              </a:rPr>
              <a:t>What do you do if the screen is failed?</a:t>
            </a:r>
          </a:p>
          <a:p>
            <a:r>
              <a:rPr lang="en-US" sz="2400">
                <a:solidFill>
                  <a:schemeClr val="tx1">
                    <a:lumMod val="95000"/>
                  </a:schemeClr>
                </a:solidFill>
                <a:cs typeface="Calibri"/>
              </a:rPr>
              <a:t>Examine the infant for hemodynamic stability </a:t>
            </a:r>
          </a:p>
          <a:p>
            <a:r>
              <a:rPr lang="en-US" sz="2400">
                <a:solidFill>
                  <a:schemeClr val="tx1">
                    <a:lumMod val="95000"/>
                  </a:schemeClr>
                </a:solidFill>
                <a:cs typeface="Calibri"/>
              </a:rPr>
              <a:t>Begin to rule out causes of hypoxemia </a:t>
            </a:r>
          </a:p>
          <a:p>
            <a:pPr lvl="1"/>
            <a:r>
              <a:rPr lang="en-US">
                <a:solidFill>
                  <a:schemeClr val="tx1">
                    <a:lumMod val="95000"/>
                  </a:schemeClr>
                </a:solidFill>
                <a:cs typeface="Calibri"/>
              </a:rPr>
              <a:t>Congenital cardiac defects</a:t>
            </a:r>
          </a:p>
          <a:p>
            <a:pPr lvl="1"/>
            <a:r>
              <a:rPr lang="en-US">
                <a:solidFill>
                  <a:schemeClr val="tx1">
                    <a:lumMod val="95000"/>
                  </a:schemeClr>
                </a:solidFill>
                <a:cs typeface="Calibri"/>
              </a:rPr>
              <a:t>Sepsis</a:t>
            </a:r>
          </a:p>
          <a:p>
            <a:pPr lvl="1"/>
            <a:r>
              <a:rPr lang="en-US">
                <a:solidFill>
                  <a:schemeClr val="tx1">
                    <a:lumMod val="95000"/>
                  </a:schemeClr>
                </a:solidFill>
                <a:cs typeface="Calibri"/>
              </a:rPr>
              <a:t>Pulmonary pathology</a:t>
            </a:r>
          </a:p>
          <a:p>
            <a:pPr lvl="1"/>
            <a:endParaRPr lang="en-US">
              <a:solidFill>
                <a:schemeClr val="tx1">
                  <a:lumMod val="95000"/>
                </a:schemeClr>
              </a:solidFill>
              <a:cs typeface="Calibri"/>
            </a:endParaRPr>
          </a:p>
          <a:p>
            <a:r>
              <a:rPr lang="en-US" sz="2400">
                <a:solidFill>
                  <a:schemeClr val="tx1">
                    <a:lumMod val="95000"/>
                  </a:schemeClr>
                </a:solidFill>
                <a:cs typeface="Calibri"/>
              </a:rPr>
              <a:t>If concerned about cardiac etiology, echo should be obtained, and pediatric cardiologist should be consulted. </a:t>
            </a:r>
          </a:p>
          <a:p>
            <a:r>
              <a:rPr lang="en-US" sz="2400">
                <a:solidFill>
                  <a:schemeClr val="tx1">
                    <a:lumMod val="95000"/>
                  </a:schemeClr>
                </a:solidFill>
                <a:cs typeface="Calibri"/>
              </a:rPr>
              <a:t>Possible transfer to advance care center </a:t>
            </a:r>
          </a:p>
        </p:txBody>
      </p:sp>
    </p:spTree>
    <p:extLst>
      <p:ext uri="{BB962C8B-B14F-4D97-AF65-F5344CB8AC3E}">
        <p14:creationId xmlns:p14="http://schemas.microsoft.com/office/powerpoint/2010/main" val="1665744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243E621-E846-49AB-B2B4-C1A638ADF76E}"/>
              </a:ext>
            </a:extLst>
          </p:cNvPr>
          <p:cNvSpPr>
            <a:spLocks noGrp="1"/>
          </p:cNvSpPr>
          <p:nvPr>
            <p:ph type="title"/>
          </p:nvPr>
        </p:nvSpPr>
        <p:spPr>
          <a:xfrm>
            <a:off x="838200" y="365125"/>
            <a:ext cx="7958667" cy="1137104"/>
          </a:xfrm>
        </p:spPr>
        <p:txBody>
          <a:bodyPr anchor="b">
            <a:normAutofit/>
          </a:bodyPr>
          <a:lstStyle/>
          <a:p>
            <a:r>
              <a:rPr lang="en-US" sz="4400">
                <a:solidFill>
                  <a:schemeClr val="tx1">
                    <a:lumMod val="95000"/>
                  </a:schemeClr>
                </a:solidFill>
                <a:cs typeface="Calibri Light"/>
              </a:rPr>
              <a:t>Hearing Screen</a:t>
            </a:r>
            <a:endParaRPr lang="en-US" sz="4400">
              <a:solidFill>
                <a:schemeClr val="tx1">
                  <a:lumMod val="95000"/>
                </a:schemeClr>
              </a:solidFill>
            </a:endParaRPr>
          </a:p>
        </p:txBody>
      </p:sp>
      <p:sp>
        <p:nvSpPr>
          <p:cNvPr id="3" name="Content Placeholder 2">
            <a:extLst>
              <a:ext uri="{FF2B5EF4-FFF2-40B4-BE49-F238E27FC236}">
                <a16:creationId xmlns:a16="http://schemas.microsoft.com/office/drawing/2014/main" id="{14C0EDC1-0CC8-4119-BF5B-1E9AA2B0E8EB}"/>
              </a:ext>
            </a:extLst>
          </p:cNvPr>
          <p:cNvSpPr>
            <a:spLocks noGrp="1"/>
          </p:cNvSpPr>
          <p:nvPr>
            <p:ph idx="1"/>
          </p:nvPr>
        </p:nvSpPr>
        <p:spPr>
          <a:xfrm>
            <a:off x="838200" y="1825625"/>
            <a:ext cx="7958667" cy="4351338"/>
          </a:xfrm>
        </p:spPr>
        <p:txBody>
          <a:bodyPr vert="horz" lIns="91440" tIns="45720" rIns="91440" bIns="45720" rtlCol="0">
            <a:normAutofit/>
          </a:bodyPr>
          <a:lstStyle/>
          <a:p>
            <a:r>
              <a:rPr lang="en-US" sz="2200">
                <a:solidFill>
                  <a:schemeClr val="tx1">
                    <a:lumMod val="95000"/>
                  </a:schemeClr>
                </a:solidFill>
                <a:cs typeface="Calibri"/>
              </a:rPr>
              <a:t>Two types of screen</a:t>
            </a:r>
          </a:p>
          <a:p>
            <a:pPr lvl="1"/>
            <a:r>
              <a:rPr lang="en-US" sz="2200">
                <a:solidFill>
                  <a:schemeClr val="tx1">
                    <a:lumMod val="95000"/>
                  </a:schemeClr>
                </a:solidFill>
                <a:cs typeface="Calibri"/>
              </a:rPr>
              <a:t>Otoacoustic emissions (OAEs) </a:t>
            </a:r>
          </a:p>
          <a:p>
            <a:pPr lvl="1"/>
            <a:r>
              <a:rPr lang="en-US" sz="2200">
                <a:solidFill>
                  <a:schemeClr val="tx1">
                    <a:lumMod val="95000"/>
                  </a:schemeClr>
                </a:solidFill>
                <a:cs typeface="Calibri"/>
              </a:rPr>
              <a:t>Auditory brainstem response (ABR) </a:t>
            </a:r>
          </a:p>
          <a:p>
            <a:pPr lvl="1"/>
            <a:endParaRPr lang="en-US" sz="2200">
              <a:solidFill>
                <a:schemeClr val="tx1">
                  <a:lumMod val="95000"/>
                </a:schemeClr>
              </a:solidFill>
              <a:cs typeface="Calibri"/>
            </a:endParaRPr>
          </a:p>
          <a:p>
            <a:r>
              <a:rPr lang="en-US" sz="2200">
                <a:solidFill>
                  <a:schemeClr val="tx1">
                    <a:lumMod val="95000"/>
                  </a:schemeClr>
                </a:solidFill>
                <a:cs typeface="Calibri"/>
              </a:rPr>
              <a:t>Infants should be tested before 1 month of life </a:t>
            </a:r>
          </a:p>
          <a:p>
            <a:r>
              <a:rPr lang="en-US" sz="2200">
                <a:solidFill>
                  <a:schemeClr val="tx1">
                    <a:lumMod val="95000"/>
                  </a:schemeClr>
                </a:solidFill>
                <a:cs typeface="Calibri"/>
              </a:rPr>
              <a:t>Most hospitals perform OAE test </a:t>
            </a:r>
          </a:p>
          <a:p>
            <a:r>
              <a:rPr lang="en-US" sz="2200">
                <a:solidFill>
                  <a:schemeClr val="tx1">
                    <a:lumMod val="95000"/>
                  </a:schemeClr>
                </a:solidFill>
                <a:cs typeface="Calibri"/>
              </a:rPr>
              <a:t>At least two screening attempts is recommended prior to discharge</a:t>
            </a:r>
          </a:p>
          <a:p>
            <a:r>
              <a:rPr lang="en-US" sz="2200">
                <a:solidFill>
                  <a:schemeClr val="tx1">
                    <a:lumMod val="95000"/>
                  </a:schemeClr>
                </a:solidFill>
                <a:cs typeface="Calibri"/>
              </a:rPr>
              <a:t>If infant fails OAE, most facilities then conduct an ABR test</a:t>
            </a:r>
          </a:p>
          <a:p>
            <a:r>
              <a:rPr lang="en-US" sz="2200">
                <a:solidFill>
                  <a:schemeClr val="tx1">
                    <a:lumMod val="95000"/>
                  </a:schemeClr>
                </a:solidFill>
                <a:cs typeface="Calibri"/>
              </a:rPr>
              <a:t>If infant fails both tests, or refers in one ear twice, infant should be referred to audiologist and evaluated by 3 months of life </a:t>
            </a:r>
          </a:p>
        </p:txBody>
      </p:sp>
    </p:spTree>
    <p:extLst>
      <p:ext uri="{BB962C8B-B14F-4D97-AF65-F5344CB8AC3E}">
        <p14:creationId xmlns:p14="http://schemas.microsoft.com/office/powerpoint/2010/main" val="1395910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49B1F1C-451B-4900-9BF8-E90C22C436CB}"/>
              </a:ext>
            </a:extLst>
          </p:cNvPr>
          <p:cNvSpPr>
            <a:spLocks noGrp="1"/>
          </p:cNvSpPr>
          <p:nvPr>
            <p:ph type="title"/>
          </p:nvPr>
        </p:nvSpPr>
        <p:spPr>
          <a:xfrm>
            <a:off x="838200" y="365125"/>
            <a:ext cx="7958667" cy="1137104"/>
          </a:xfrm>
        </p:spPr>
        <p:txBody>
          <a:bodyPr anchor="b">
            <a:normAutofit/>
          </a:bodyPr>
          <a:lstStyle/>
          <a:p>
            <a:r>
              <a:rPr lang="en-US" sz="4400">
                <a:solidFill>
                  <a:schemeClr val="tx1">
                    <a:lumMod val="95000"/>
                  </a:schemeClr>
                </a:solidFill>
                <a:cs typeface="Calibri Light"/>
              </a:rPr>
              <a:t>Discharge Criteria</a:t>
            </a:r>
            <a:endParaRPr lang="en-US" sz="4400">
              <a:solidFill>
                <a:schemeClr val="tx1">
                  <a:lumMod val="95000"/>
                </a:schemeClr>
              </a:solidFill>
            </a:endParaRPr>
          </a:p>
        </p:txBody>
      </p:sp>
      <p:sp>
        <p:nvSpPr>
          <p:cNvPr id="3" name="Content Placeholder 2">
            <a:extLst>
              <a:ext uri="{FF2B5EF4-FFF2-40B4-BE49-F238E27FC236}">
                <a16:creationId xmlns:a16="http://schemas.microsoft.com/office/drawing/2014/main" id="{03D9A410-D97E-4248-A705-E4C0BE1963F3}"/>
              </a:ext>
            </a:extLst>
          </p:cNvPr>
          <p:cNvSpPr>
            <a:spLocks noGrp="1"/>
          </p:cNvSpPr>
          <p:nvPr>
            <p:ph idx="1"/>
          </p:nvPr>
        </p:nvSpPr>
        <p:spPr>
          <a:xfrm>
            <a:off x="838200" y="1825625"/>
            <a:ext cx="7958667" cy="4351338"/>
          </a:xfrm>
        </p:spPr>
        <p:txBody>
          <a:bodyPr vert="horz" lIns="91440" tIns="45720" rIns="91440" bIns="45720" rtlCol="0">
            <a:normAutofit/>
          </a:bodyPr>
          <a:lstStyle/>
          <a:p>
            <a:r>
              <a:rPr lang="en-US" sz="2400">
                <a:solidFill>
                  <a:schemeClr val="tx1">
                    <a:lumMod val="95000"/>
                  </a:schemeClr>
                </a:solidFill>
                <a:cs typeface="Calibri"/>
              </a:rPr>
              <a:t>No abnormalities on newborn assessment or clinical course requiring further hospitalization. </a:t>
            </a:r>
          </a:p>
          <a:p>
            <a:r>
              <a:rPr lang="en-US" sz="2400">
                <a:solidFill>
                  <a:schemeClr val="tx1">
                    <a:lumMod val="95000"/>
                  </a:schemeClr>
                </a:solidFill>
                <a:cs typeface="Calibri"/>
              </a:rPr>
              <a:t>Vital signs are normal and stable for at least 12 hours prior to discharge</a:t>
            </a:r>
          </a:p>
          <a:p>
            <a:r>
              <a:rPr lang="en-US" sz="2400">
                <a:solidFill>
                  <a:schemeClr val="tx1">
                    <a:lumMod val="95000"/>
                  </a:schemeClr>
                </a:solidFill>
                <a:cs typeface="Calibri"/>
              </a:rPr>
              <a:t>Infant has voided regularly and passed 1 stool </a:t>
            </a:r>
          </a:p>
          <a:p>
            <a:r>
              <a:rPr lang="en-US" sz="2400">
                <a:solidFill>
                  <a:schemeClr val="tx1">
                    <a:lumMod val="95000"/>
                  </a:schemeClr>
                </a:solidFill>
                <a:cs typeface="Calibri"/>
              </a:rPr>
              <a:t>Infant has completed two successful feedings</a:t>
            </a:r>
          </a:p>
          <a:p>
            <a:r>
              <a:rPr lang="en-US" sz="2400">
                <a:solidFill>
                  <a:schemeClr val="tx1">
                    <a:lumMod val="95000"/>
                  </a:schemeClr>
                </a:solidFill>
                <a:cs typeface="Calibri"/>
              </a:rPr>
              <a:t>If jaundice is present before discharge, level of significance as well as management plan and follow up are established</a:t>
            </a:r>
          </a:p>
        </p:txBody>
      </p:sp>
    </p:spTree>
    <p:extLst>
      <p:ext uri="{BB962C8B-B14F-4D97-AF65-F5344CB8AC3E}">
        <p14:creationId xmlns:p14="http://schemas.microsoft.com/office/powerpoint/2010/main" val="5384638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F01713F-1B6C-408E-90F0-2D42B6B71422}"/>
              </a:ext>
            </a:extLst>
          </p:cNvPr>
          <p:cNvSpPr>
            <a:spLocks noGrp="1"/>
          </p:cNvSpPr>
          <p:nvPr>
            <p:ph type="title"/>
          </p:nvPr>
        </p:nvSpPr>
        <p:spPr>
          <a:xfrm>
            <a:off x="838200" y="365125"/>
            <a:ext cx="7958667" cy="1137104"/>
          </a:xfrm>
        </p:spPr>
        <p:txBody>
          <a:bodyPr anchor="b">
            <a:normAutofit/>
          </a:bodyPr>
          <a:lstStyle/>
          <a:p>
            <a:r>
              <a:rPr lang="en-US" sz="4400">
                <a:solidFill>
                  <a:schemeClr val="tx1">
                    <a:lumMod val="95000"/>
                  </a:schemeClr>
                </a:solidFill>
                <a:cs typeface="Calibri Light"/>
              </a:rPr>
              <a:t>Discharge Criteria Continued</a:t>
            </a:r>
            <a:endParaRPr lang="en-US" sz="4400">
              <a:solidFill>
                <a:schemeClr val="tx1">
                  <a:lumMod val="95000"/>
                </a:schemeClr>
              </a:solidFill>
            </a:endParaRPr>
          </a:p>
        </p:txBody>
      </p:sp>
      <p:sp>
        <p:nvSpPr>
          <p:cNvPr id="3" name="Content Placeholder 2">
            <a:extLst>
              <a:ext uri="{FF2B5EF4-FFF2-40B4-BE49-F238E27FC236}">
                <a16:creationId xmlns:a16="http://schemas.microsoft.com/office/drawing/2014/main" id="{E934A95A-3035-4852-8397-9CF862A9C477}"/>
              </a:ext>
            </a:extLst>
          </p:cNvPr>
          <p:cNvSpPr>
            <a:spLocks noGrp="1"/>
          </p:cNvSpPr>
          <p:nvPr>
            <p:ph idx="1"/>
          </p:nvPr>
        </p:nvSpPr>
        <p:spPr>
          <a:xfrm>
            <a:off x="838200" y="1825625"/>
            <a:ext cx="7958667" cy="4351338"/>
          </a:xfrm>
        </p:spPr>
        <p:txBody>
          <a:bodyPr vert="horz" lIns="91440" tIns="45720" rIns="91440" bIns="45720" rtlCol="0">
            <a:normAutofit/>
          </a:bodyPr>
          <a:lstStyle/>
          <a:p>
            <a:r>
              <a:rPr lang="en-US" sz="2000">
                <a:solidFill>
                  <a:schemeClr val="tx1">
                    <a:lumMod val="95000"/>
                  </a:schemeClr>
                </a:solidFill>
                <a:cs typeface="Calibri"/>
              </a:rPr>
              <a:t>The infant has been adequately evaluated and monitored for sepsis on the basis of maternal risk factors and in accordance with current guidelines for management of neonates with suspected or proven early-onset sepsis</a:t>
            </a:r>
          </a:p>
          <a:p>
            <a:r>
              <a:rPr lang="en-US" sz="2000">
                <a:solidFill>
                  <a:schemeClr val="tx1">
                    <a:lumMod val="95000"/>
                  </a:schemeClr>
                </a:solidFill>
                <a:cs typeface="Calibri"/>
              </a:rPr>
              <a:t>Maternal labs have been reviewed (Syphillis, HIV, HBsAg)</a:t>
            </a:r>
          </a:p>
          <a:p>
            <a:r>
              <a:rPr lang="en-US" sz="2000">
                <a:solidFill>
                  <a:schemeClr val="tx1">
                    <a:lumMod val="95000"/>
                  </a:schemeClr>
                </a:solidFill>
                <a:cs typeface="Calibri"/>
              </a:rPr>
              <a:t>If clinically indicated, newborn blood type and coombs has been reviewed</a:t>
            </a:r>
          </a:p>
          <a:p>
            <a:r>
              <a:rPr lang="en-US" sz="2000">
                <a:solidFill>
                  <a:schemeClr val="tx1">
                    <a:lumMod val="95000"/>
                  </a:schemeClr>
                </a:solidFill>
                <a:cs typeface="Calibri"/>
              </a:rPr>
              <a:t>Initial Hep B vaccine has been administered according to infant's risk status and recommended guidelines</a:t>
            </a:r>
          </a:p>
          <a:p>
            <a:r>
              <a:rPr lang="en-US" sz="2000">
                <a:solidFill>
                  <a:schemeClr val="tx1">
                    <a:lumMod val="95000"/>
                  </a:schemeClr>
                </a:solidFill>
                <a:cs typeface="Calibri"/>
              </a:rPr>
              <a:t>Maternal Tdap and Flu should be administered if not previously done</a:t>
            </a:r>
          </a:p>
          <a:p>
            <a:r>
              <a:rPr lang="en-US" sz="2000">
                <a:solidFill>
                  <a:schemeClr val="tx1">
                    <a:lumMod val="95000"/>
                  </a:schemeClr>
                </a:solidFill>
                <a:cs typeface="Calibri"/>
              </a:rPr>
              <a:t>Newborn state, hearing and cardiac screens have been completed </a:t>
            </a:r>
          </a:p>
          <a:p>
            <a:endParaRPr lang="en-US" sz="2000">
              <a:solidFill>
                <a:schemeClr val="tx1">
                  <a:lumMod val="95000"/>
                </a:schemeClr>
              </a:solidFill>
              <a:cs typeface="Calibri"/>
            </a:endParaRPr>
          </a:p>
          <a:p>
            <a:endParaRPr lang="en-US" sz="2000">
              <a:solidFill>
                <a:schemeClr val="tx1">
                  <a:lumMod val="95000"/>
                </a:schemeClr>
              </a:solidFill>
              <a:cs typeface="Calibri"/>
            </a:endParaRPr>
          </a:p>
          <a:p>
            <a:endParaRPr lang="en-US" sz="2000">
              <a:solidFill>
                <a:schemeClr val="tx1">
                  <a:lumMod val="95000"/>
                </a:schemeClr>
              </a:solidFill>
              <a:cs typeface="Calibri"/>
            </a:endParaRPr>
          </a:p>
        </p:txBody>
      </p:sp>
    </p:spTree>
    <p:extLst>
      <p:ext uri="{BB962C8B-B14F-4D97-AF65-F5344CB8AC3E}">
        <p14:creationId xmlns:p14="http://schemas.microsoft.com/office/powerpoint/2010/main" val="742395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413C88B-56B2-4AE2-8ECF-578030844677}"/>
              </a:ext>
            </a:extLst>
          </p:cNvPr>
          <p:cNvSpPr>
            <a:spLocks noGrp="1"/>
          </p:cNvSpPr>
          <p:nvPr>
            <p:ph type="title"/>
          </p:nvPr>
        </p:nvSpPr>
        <p:spPr>
          <a:xfrm>
            <a:off x="838200" y="365125"/>
            <a:ext cx="7958667" cy="1137104"/>
          </a:xfrm>
        </p:spPr>
        <p:txBody>
          <a:bodyPr anchor="b">
            <a:normAutofit/>
          </a:bodyPr>
          <a:lstStyle/>
          <a:p>
            <a:r>
              <a:rPr lang="en-US" sz="4400">
                <a:solidFill>
                  <a:schemeClr val="tx1">
                    <a:lumMod val="95000"/>
                  </a:schemeClr>
                </a:solidFill>
                <a:cs typeface="Calibri Light"/>
              </a:rPr>
              <a:t>Discharge Criteria</a:t>
            </a:r>
            <a:endParaRPr lang="en-US" sz="4400">
              <a:solidFill>
                <a:schemeClr val="tx1">
                  <a:lumMod val="95000"/>
                </a:schemeClr>
              </a:solidFill>
            </a:endParaRPr>
          </a:p>
        </p:txBody>
      </p:sp>
      <p:sp>
        <p:nvSpPr>
          <p:cNvPr id="3" name="Content Placeholder 2">
            <a:extLst>
              <a:ext uri="{FF2B5EF4-FFF2-40B4-BE49-F238E27FC236}">
                <a16:creationId xmlns:a16="http://schemas.microsoft.com/office/drawing/2014/main" id="{A3D12F95-1D8E-425B-9B66-FC582AFB23DC}"/>
              </a:ext>
            </a:extLst>
          </p:cNvPr>
          <p:cNvSpPr>
            <a:spLocks noGrp="1"/>
          </p:cNvSpPr>
          <p:nvPr>
            <p:ph idx="1"/>
          </p:nvPr>
        </p:nvSpPr>
        <p:spPr>
          <a:xfrm>
            <a:off x="838200" y="1825625"/>
            <a:ext cx="7958667" cy="4351338"/>
          </a:xfrm>
        </p:spPr>
        <p:txBody>
          <a:bodyPr vert="horz" lIns="91440" tIns="45720" rIns="91440" bIns="45720" rtlCol="0">
            <a:normAutofit/>
          </a:bodyPr>
          <a:lstStyle/>
          <a:p>
            <a:r>
              <a:rPr lang="en-US" sz="2400" dirty="0">
                <a:solidFill>
                  <a:schemeClr val="tx1">
                    <a:lumMod val="95000"/>
                  </a:schemeClr>
                </a:solidFill>
                <a:cs typeface="Calibri"/>
              </a:rPr>
              <a:t>Maternal knowledge is assessed, and education given in the following areas:</a:t>
            </a:r>
          </a:p>
          <a:p>
            <a:pPr lvl="1"/>
            <a:r>
              <a:rPr lang="en-US" dirty="0">
                <a:solidFill>
                  <a:schemeClr val="tx1">
                    <a:lumMod val="95000"/>
                  </a:schemeClr>
                </a:solidFill>
                <a:cs typeface="Calibri"/>
              </a:rPr>
              <a:t>Normal infant voiding and stooling patterns</a:t>
            </a:r>
          </a:p>
          <a:p>
            <a:pPr lvl="1"/>
            <a:r>
              <a:rPr lang="en-US" dirty="0">
                <a:solidFill>
                  <a:schemeClr val="tx1">
                    <a:lumMod val="95000"/>
                  </a:schemeClr>
                </a:solidFill>
                <a:cs typeface="Calibri"/>
              </a:rPr>
              <a:t>Umbilical cord, skin and genital care</a:t>
            </a:r>
          </a:p>
          <a:p>
            <a:pPr lvl="1"/>
            <a:r>
              <a:rPr lang="en-US" dirty="0">
                <a:solidFill>
                  <a:schemeClr val="tx1">
                    <a:lumMod val="95000"/>
                  </a:schemeClr>
                </a:solidFill>
                <a:cs typeface="Calibri"/>
              </a:rPr>
              <a:t>Temperature assessment with thermometer </a:t>
            </a:r>
          </a:p>
          <a:p>
            <a:pPr lvl="1"/>
            <a:r>
              <a:rPr lang="en-US" dirty="0">
                <a:solidFill>
                  <a:schemeClr val="tx1">
                    <a:lumMod val="95000"/>
                  </a:schemeClr>
                </a:solidFill>
                <a:cs typeface="Calibri"/>
              </a:rPr>
              <a:t>Signs of illness and newborn problems </a:t>
            </a:r>
          </a:p>
          <a:p>
            <a:pPr lvl="1"/>
            <a:r>
              <a:rPr lang="en-US" dirty="0">
                <a:solidFill>
                  <a:schemeClr val="tx1">
                    <a:lumMod val="95000"/>
                  </a:schemeClr>
                </a:solidFill>
                <a:cs typeface="Calibri"/>
              </a:rPr>
              <a:t>Infant safety (car seat recommendations, safe sleep position) </a:t>
            </a:r>
          </a:p>
          <a:p>
            <a:pPr lvl="1"/>
            <a:r>
              <a:rPr lang="en-US" dirty="0">
                <a:solidFill>
                  <a:schemeClr val="tx1">
                    <a:lumMod val="95000"/>
                  </a:schemeClr>
                </a:solidFill>
                <a:cs typeface="Calibri"/>
              </a:rPr>
              <a:t>Hand hygiene </a:t>
            </a:r>
          </a:p>
          <a:p>
            <a:pPr lvl="1"/>
            <a:endParaRPr lang="en-US" dirty="0">
              <a:solidFill>
                <a:schemeClr val="tx1">
                  <a:lumMod val="95000"/>
                </a:schemeClr>
              </a:solidFill>
              <a:cs typeface="Calibri"/>
            </a:endParaRPr>
          </a:p>
        </p:txBody>
      </p:sp>
    </p:spTree>
    <p:extLst>
      <p:ext uri="{BB962C8B-B14F-4D97-AF65-F5344CB8AC3E}">
        <p14:creationId xmlns:p14="http://schemas.microsoft.com/office/powerpoint/2010/main" val="1783432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FC2DE2A-B18D-412D-AB92-D69008ECCCEF}"/>
              </a:ext>
            </a:extLst>
          </p:cNvPr>
          <p:cNvSpPr>
            <a:spLocks noGrp="1"/>
          </p:cNvSpPr>
          <p:nvPr>
            <p:ph type="title"/>
          </p:nvPr>
        </p:nvSpPr>
        <p:spPr>
          <a:xfrm>
            <a:off x="838200" y="365125"/>
            <a:ext cx="7958667" cy="1137104"/>
          </a:xfrm>
        </p:spPr>
        <p:txBody>
          <a:bodyPr anchor="b">
            <a:normAutofit/>
          </a:bodyPr>
          <a:lstStyle/>
          <a:p>
            <a:r>
              <a:rPr lang="en-US" sz="4400">
                <a:solidFill>
                  <a:schemeClr val="tx1">
                    <a:lumMod val="95000"/>
                  </a:schemeClr>
                </a:solidFill>
                <a:cs typeface="Calibri Light"/>
              </a:rPr>
              <a:t>Discharge Criteria Continued</a:t>
            </a:r>
            <a:endParaRPr lang="en-US" sz="4400">
              <a:solidFill>
                <a:schemeClr val="tx1">
                  <a:lumMod val="95000"/>
                </a:schemeClr>
              </a:solidFill>
            </a:endParaRPr>
          </a:p>
        </p:txBody>
      </p:sp>
      <p:sp>
        <p:nvSpPr>
          <p:cNvPr id="3" name="Content Placeholder 2">
            <a:extLst>
              <a:ext uri="{FF2B5EF4-FFF2-40B4-BE49-F238E27FC236}">
                <a16:creationId xmlns:a16="http://schemas.microsoft.com/office/drawing/2014/main" id="{F62A135D-AB38-456F-85AE-8047FE8E4C41}"/>
              </a:ext>
            </a:extLst>
          </p:cNvPr>
          <p:cNvSpPr>
            <a:spLocks noGrp="1"/>
          </p:cNvSpPr>
          <p:nvPr>
            <p:ph idx="1"/>
          </p:nvPr>
        </p:nvSpPr>
        <p:spPr>
          <a:xfrm>
            <a:off x="838200" y="1825625"/>
            <a:ext cx="7958667" cy="4351338"/>
          </a:xfrm>
        </p:spPr>
        <p:txBody>
          <a:bodyPr vert="horz" lIns="91440" tIns="45720" rIns="91440" bIns="45720" rtlCol="0">
            <a:normAutofit/>
          </a:bodyPr>
          <a:lstStyle/>
          <a:p>
            <a:r>
              <a:rPr lang="en-US" sz="2400" dirty="0">
                <a:solidFill>
                  <a:schemeClr val="tx1">
                    <a:lumMod val="95000"/>
                  </a:schemeClr>
                </a:solidFill>
                <a:cs typeface="Calibri"/>
              </a:rPr>
              <a:t>Car seat that is appropriate for gestation and medical condition and parents demonstrate proper use</a:t>
            </a:r>
          </a:p>
          <a:p>
            <a:r>
              <a:rPr lang="en-US" sz="2400" dirty="0">
                <a:solidFill>
                  <a:schemeClr val="tx1">
                    <a:lumMod val="95000"/>
                  </a:schemeClr>
                </a:solidFill>
                <a:cs typeface="Calibri"/>
              </a:rPr>
              <a:t>Infant medical home has been established as well and instructions for emergencies</a:t>
            </a:r>
          </a:p>
          <a:p>
            <a:r>
              <a:rPr lang="en-US" sz="2400" dirty="0">
                <a:solidFill>
                  <a:schemeClr val="tx1">
                    <a:lumMod val="95000"/>
                  </a:schemeClr>
                </a:solidFill>
                <a:cs typeface="Calibri"/>
              </a:rPr>
              <a:t>Family, environment and social risk factors have been assessed </a:t>
            </a:r>
          </a:p>
          <a:p>
            <a:r>
              <a:rPr lang="en-US" sz="2400" dirty="0">
                <a:solidFill>
                  <a:schemeClr val="tx1">
                    <a:lumMod val="95000"/>
                  </a:schemeClr>
                </a:solidFill>
                <a:cs typeface="Calibri"/>
              </a:rPr>
              <a:t>If infant is discharge </a:t>
            </a:r>
            <a:r>
              <a:rPr lang="en-US" sz="2400" b="1" dirty="0">
                <a:solidFill>
                  <a:schemeClr val="tx1">
                    <a:lumMod val="95000"/>
                  </a:schemeClr>
                </a:solidFill>
                <a:cs typeface="Calibri"/>
              </a:rPr>
              <a:t>before </a:t>
            </a:r>
            <a:r>
              <a:rPr lang="en-US" sz="2400" dirty="0">
                <a:solidFill>
                  <a:schemeClr val="tx1">
                    <a:lumMod val="95000"/>
                  </a:schemeClr>
                </a:solidFill>
                <a:cs typeface="Calibri"/>
              </a:rPr>
              <a:t>48 hours from birth, they need to be seen by health care provider </a:t>
            </a:r>
            <a:r>
              <a:rPr lang="en-US" sz="2400" b="1" dirty="0">
                <a:solidFill>
                  <a:schemeClr val="tx1">
                    <a:lumMod val="95000"/>
                  </a:schemeClr>
                </a:solidFill>
                <a:cs typeface="Calibri"/>
              </a:rPr>
              <a:t>within 48 hours </a:t>
            </a:r>
          </a:p>
        </p:txBody>
      </p:sp>
    </p:spTree>
    <p:extLst>
      <p:ext uri="{BB962C8B-B14F-4D97-AF65-F5344CB8AC3E}">
        <p14:creationId xmlns:p14="http://schemas.microsoft.com/office/powerpoint/2010/main" val="1556846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t>Gestational Age Assessment</a:t>
            </a:r>
          </a:p>
        </p:txBody>
      </p:sp>
      <p:sp>
        <p:nvSpPr>
          <p:cNvPr id="31747" name="Rectangle 3"/>
          <p:cNvSpPr>
            <a:spLocks noGrp="1" noChangeArrowheads="1"/>
          </p:cNvSpPr>
          <p:nvPr>
            <p:ph idx="1"/>
          </p:nvPr>
        </p:nvSpPr>
        <p:spPr/>
        <p:txBody>
          <a:bodyPr>
            <a:normAutofit/>
          </a:bodyPr>
          <a:lstStyle/>
          <a:p>
            <a:pPr eaLnBrk="1" hangingPunct="1">
              <a:lnSpc>
                <a:spcPct val="90000"/>
              </a:lnSpc>
            </a:pPr>
            <a:r>
              <a:rPr lang="en-US" sz="3600"/>
              <a:t>Ballard exam</a:t>
            </a:r>
          </a:p>
          <a:p>
            <a:pPr lvl="1" eaLnBrk="1" hangingPunct="1">
              <a:lnSpc>
                <a:spcPct val="90000"/>
              </a:lnSpc>
            </a:pPr>
            <a:r>
              <a:rPr lang="en-US" sz="3200"/>
              <a:t>Neuromuscular maturity</a:t>
            </a:r>
          </a:p>
          <a:p>
            <a:pPr lvl="2" eaLnBrk="1" hangingPunct="1">
              <a:lnSpc>
                <a:spcPct val="90000"/>
              </a:lnSpc>
            </a:pPr>
            <a:r>
              <a:rPr lang="en-US" sz="2800"/>
              <a:t>Posture</a:t>
            </a:r>
          </a:p>
          <a:p>
            <a:pPr lvl="2" eaLnBrk="1" hangingPunct="1">
              <a:lnSpc>
                <a:spcPct val="90000"/>
              </a:lnSpc>
            </a:pPr>
            <a:r>
              <a:rPr lang="en-US" sz="2800"/>
              <a:t>Square window</a:t>
            </a:r>
          </a:p>
          <a:p>
            <a:pPr lvl="2" eaLnBrk="1" hangingPunct="1">
              <a:lnSpc>
                <a:spcPct val="90000"/>
              </a:lnSpc>
            </a:pPr>
            <a:r>
              <a:rPr lang="en-US" sz="2800"/>
              <a:t>Arm recoil</a:t>
            </a:r>
          </a:p>
          <a:p>
            <a:pPr lvl="2" eaLnBrk="1" hangingPunct="1">
              <a:lnSpc>
                <a:spcPct val="90000"/>
              </a:lnSpc>
            </a:pPr>
            <a:r>
              <a:rPr lang="en-US" sz="2800"/>
              <a:t>Poplilteal angle</a:t>
            </a:r>
          </a:p>
          <a:p>
            <a:pPr lvl="2" eaLnBrk="1" hangingPunct="1">
              <a:lnSpc>
                <a:spcPct val="90000"/>
              </a:lnSpc>
            </a:pPr>
            <a:r>
              <a:rPr lang="en-US" sz="2800"/>
              <a:t>Scarf sign</a:t>
            </a:r>
          </a:p>
          <a:p>
            <a:pPr lvl="2" eaLnBrk="1" hangingPunct="1">
              <a:lnSpc>
                <a:spcPct val="90000"/>
              </a:lnSpc>
            </a:pPr>
            <a:r>
              <a:rPr lang="en-US" sz="2800"/>
              <a:t>Heel to ear</a:t>
            </a:r>
          </a:p>
          <a:p>
            <a:pPr lvl="1" eaLnBrk="1" hangingPunct="1">
              <a:lnSpc>
                <a:spcPct val="90000"/>
              </a:lnSpc>
            </a:pPr>
            <a:endParaRPr lang="en-US" sz="32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E4F55-D522-4618-8D31-4C572A66C3BD}"/>
              </a:ext>
            </a:extLst>
          </p:cNvPr>
          <p:cNvSpPr>
            <a:spLocks noGrp="1"/>
          </p:cNvSpPr>
          <p:nvPr>
            <p:ph type="title"/>
          </p:nvPr>
        </p:nvSpPr>
        <p:spPr>
          <a:xfrm>
            <a:off x="647889" y="1349680"/>
            <a:ext cx="2931320" cy="4449541"/>
          </a:xfrm>
        </p:spPr>
        <p:txBody>
          <a:bodyPr anchor="t">
            <a:normAutofit/>
          </a:bodyPr>
          <a:lstStyle/>
          <a:p>
            <a:r>
              <a:rPr lang="en-US" sz="4800" dirty="0">
                <a:solidFill>
                  <a:schemeClr val="tx1"/>
                </a:solidFill>
                <a:cs typeface="Calibri Light"/>
              </a:rPr>
              <a:t>Office Follow Up Standard Visits </a:t>
            </a:r>
            <a:endParaRPr lang="en-US" sz="4800" dirty="0">
              <a:solidFill>
                <a:schemeClr val="tx1"/>
              </a:solidFill>
            </a:endParaRPr>
          </a:p>
        </p:txBody>
      </p:sp>
      <p:graphicFrame>
        <p:nvGraphicFramePr>
          <p:cNvPr id="5" name="Content Placeholder 2">
            <a:extLst>
              <a:ext uri="{FF2B5EF4-FFF2-40B4-BE49-F238E27FC236}">
                <a16:creationId xmlns:a16="http://schemas.microsoft.com/office/drawing/2014/main" id="{B93F5039-FA48-49CF-AC6D-D60A4F121245}"/>
              </a:ext>
            </a:extLst>
          </p:cNvPr>
          <p:cNvGraphicFramePr>
            <a:graphicFrameLocks noGrp="1"/>
          </p:cNvGraphicFramePr>
          <p:nvPr>
            <p:ph idx="1"/>
            <p:extLst>
              <p:ext uri="{D42A27DB-BD31-4B8C-83A1-F6EECF244321}">
                <p14:modId xmlns:p14="http://schemas.microsoft.com/office/powerpoint/2010/main" val="297762960"/>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42940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CFD9-61CF-40C7-984B-9FF4AA728B47}"/>
              </a:ext>
            </a:extLst>
          </p:cNvPr>
          <p:cNvSpPr>
            <a:spLocks noGrp="1"/>
          </p:cNvSpPr>
          <p:nvPr>
            <p:ph type="title"/>
          </p:nvPr>
        </p:nvSpPr>
        <p:spPr/>
        <p:txBody>
          <a:bodyPr/>
          <a:lstStyle/>
          <a:p>
            <a:r>
              <a:rPr lang="en-US" dirty="0">
                <a:cs typeface="Calibri Light"/>
              </a:rPr>
              <a:t>References </a:t>
            </a:r>
            <a:endParaRPr lang="en-US" dirty="0"/>
          </a:p>
        </p:txBody>
      </p:sp>
      <p:sp>
        <p:nvSpPr>
          <p:cNvPr id="3" name="Content Placeholder 2">
            <a:extLst>
              <a:ext uri="{FF2B5EF4-FFF2-40B4-BE49-F238E27FC236}">
                <a16:creationId xmlns:a16="http://schemas.microsoft.com/office/drawing/2014/main" id="{34F48E83-897F-4FD6-B800-26B09D8C72FD}"/>
              </a:ext>
            </a:extLst>
          </p:cNvPr>
          <p:cNvSpPr>
            <a:spLocks noGrp="1"/>
          </p:cNvSpPr>
          <p:nvPr>
            <p:ph idx="1"/>
          </p:nvPr>
        </p:nvSpPr>
        <p:spPr>
          <a:xfrm>
            <a:off x="514709" y="2004480"/>
            <a:ext cx="11162581" cy="4940809"/>
          </a:xfrm>
        </p:spPr>
        <p:txBody>
          <a:bodyPr vert="horz" lIns="91440" tIns="45720" rIns="91440" bIns="45720" rtlCol="0" anchor="t">
            <a:normAutofit fontScale="62500" lnSpcReduction="20000"/>
          </a:bodyPr>
          <a:lstStyle/>
          <a:p>
            <a:r>
              <a:rPr lang="en-US" dirty="0">
                <a:cs typeface="Calibri"/>
              </a:rPr>
              <a:t>Hospital Stay for Healthy Term Newborn Infants. William E. Benitz, COMMITTEE ON FETUS AND NEWBORN. Pediatrics May 2015, 135 (5) 948-953; </a:t>
            </a:r>
            <a:r>
              <a:rPr lang="en-US" b="1" dirty="0">
                <a:cs typeface="Calibri"/>
              </a:rPr>
              <a:t>DOI:</a:t>
            </a:r>
            <a:r>
              <a:rPr lang="en-US" dirty="0">
                <a:cs typeface="Calibri"/>
              </a:rPr>
              <a:t> 10.1542/peds.2015-0699</a:t>
            </a:r>
          </a:p>
          <a:p>
            <a:endParaRPr lang="en-US" dirty="0">
              <a:cs typeface="Calibri"/>
            </a:endParaRPr>
          </a:p>
          <a:p>
            <a:r>
              <a:rPr lang="en-US" dirty="0">
                <a:cs typeface="Calibri"/>
              </a:rPr>
              <a:t>Recommended Immunization schedule for Children and Adolescents Aged 18 Years and </a:t>
            </a:r>
            <a:r>
              <a:rPr lang="en-US" dirty="0" err="1">
                <a:cs typeface="Calibri"/>
              </a:rPr>
              <a:t>Yonger</a:t>
            </a:r>
            <a:r>
              <a:rPr lang="en-US" dirty="0">
                <a:cs typeface="Calibri"/>
              </a:rPr>
              <a:t>, United States, (2018). Retrieved from </a:t>
            </a:r>
            <a:r>
              <a:rPr lang="en-US" dirty="0">
                <a:cs typeface="Calibri"/>
                <a:hlinkClick r:id="rId3"/>
              </a:rPr>
              <a:t>https://www.cdc.gov/vaccines/schedules/hcp/imz/child-adolescent.html#f1</a:t>
            </a:r>
            <a:r>
              <a:rPr lang="en-US" dirty="0">
                <a:cs typeface="Calibri"/>
              </a:rPr>
              <a:t> </a:t>
            </a:r>
          </a:p>
          <a:p>
            <a:endParaRPr lang="en-US" dirty="0">
              <a:cs typeface="Calibri"/>
            </a:endParaRPr>
          </a:p>
          <a:p>
            <a:r>
              <a:rPr lang="en-US" dirty="0">
                <a:cs typeface="Calibri"/>
              </a:rPr>
              <a:t>You and Your Family. (N.D.) Retrieved from </a:t>
            </a:r>
            <a:r>
              <a:rPr lang="en-US" dirty="0">
                <a:cs typeface="Calibri"/>
                <a:hlinkClick r:id="rId4"/>
              </a:rPr>
              <a:t>https://www.doh.wa.gov/YouandYourFamily/InfantsandChildren/NewbornScreening/Disorders</a:t>
            </a:r>
            <a:r>
              <a:rPr lang="en-US" dirty="0">
                <a:cs typeface="Calibri"/>
              </a:rPr>
              <a:t>   </a:t>
            </a:r>
          </a:p>
          <a:p>
            <a:r>
              <a:rPr lang="en-US" dirty="0">
                <a:cs typeface="Calibri"/>
              </a:rPr>
              <a:t>Newborn Screening for CCHD. (n.d.). Retrieved from https://www.aap.org/en-us/advocacy-and-policy/aap-health-initiatives/PEHDIC/Pages/Newborn-Screening-for-CCHD.aspx</a:t>
            </a:r>
          </a:p>
          <a:p>
            <a:endParaRPr lang="en-US" dirty="0">
              <a:cs typeface="Calibri"/>
            </a:endParaRPr>
          </a:p>
          <a:p>
            <a:r>
              <a:rPr lang="en-US" dirty="0">
                <a:cs typeface="Calibri"/>
              </a:rPr>
              <a:t>American Academy of Pediatrics Textbook of Pediatric Care, edited by Thomas K. McInerny, et al., American Academy of Pediatrics, 2016. ProQuest </a:t>
            </a:r>
            <a:r>
              <a:rPr lang="en-US" dirty="0" err="1">
                <a:cs typeface="Calibri"/>
              </a:rPr>
              <a:t>Ebook</a:t>
            </a:r>
            <a:r>
              <a:rPr lang="en-US" dirty="0">
                <a:cs typeface="Calibri"/>
              </a:rPr>
              <a:t> Central, </a:t>
            </a:r>
            <a:r>
              <a:rPr lang="en-US" dirty="0">
                <a:cs typeface="Calibri"/>
                <a:hlinkClick r:id="rId5"/>
              </a:rPr>
              <a:t>http://ebookcentral.proquest.com/lib/washington/detail.action?docID=4612328</a:t>
            </a:r>
            <a:r>
              <a:rPr lang="en-US" dirty="0">
                <a:cs typeface="Calibri"/>
              </a:rPr>
              <a:t>.</a:t>
            </a:r>
          </a:p>
          <a:p>
            <a:endParaRPr lang="en-US" dirty="0">
              <a:cs typeface="Calibri"/>
            </a:endParaRPr>
          </a:p>
          <a:p>
            <a:r>
              <a:rPr lang="en-US" dirty="0">
                <a:cs typeface="Calibri"/>
              </a:rPr>
              <a:t>Wesley, S.E., Allen, E., and Bartsch, H. (2015) 'Care of the Newborn', In Textbook of Family Medicine. Elsevier Health Sciences. 411-429</a:t>
            </a:r>
          </a:p>
        </p:txBody>
      </p:sp>
    </p:spTree>
    <p:extLst>
      <p:ext uri="{BB962C8B-B14F-4D97-AF65-F5344CB8AC3E}">
        <p14:creationId xmlns:p14="http://schemas.microsoft.com/office/powerpoint/2010/main" val="2623212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671-3-iline_default"/>
          <p:cNvPicPr>
            <a:picLocks noChangeAspect="1" noChangeArrowheads="1"/>
          </p:cNvPicPr>
          <p:nvPr/>
        </p:nvPicPr>
        <p:blipFill>
          <a:blip r:embed="rId3"/>
          <a:srcRect/>
          <a:stretch>
            <a:fillRect/>
          </a:stretch>
        </p:blipFill>
        <p:spPr bwMode="auto">
          <a:xfrm>
            <a:off x="2668588" y="1865313"/>
            <a:ext cx="7091362" cy="412115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Ballard Exam: Neuromuscular</a:t>
            </a:r>
          </a:p>
        </p:txBody>
      </p:sp>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2031</TotalTime>
  <Words>5171</Words>
  <Application>Microsoft Macintosh PowerPoint</Application>
  <PresentationFormat>Widescreen</PresentationFormat>
  <Paragraphs>864</Paragraphs>
  <Slides>81</Slides>
  <Notes>81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Calibri</vt:lpstr>
      <vt:lpstr>Nunito Sans</vt:lpstr>
      <vt:lpstr>inherit</vt:lpstr>
      <vt:lpstr>Wingdings</vt:lpstr>
      <vt:lpstr>Corbel</vt:lpstr>
      <vt:lpstr>Calibri Light</vt:lpstr>
      <vt:lpstr>Arial</vt:lpstr>
      <vt:lpstr>Depth</vt:lpstr>
      <vt:lpstr>Term Newborn Hospital Management,  Discharge and Follow up</vt:lpstr>
      <vt:lpstr>Learning objectives</vt:lpstr>
      <vt:lpstr>Neonatal Comprehensive Health History</vt:lpstr>
      <vt:lpstr>PowerPoint Presentation</vt:lpstr>
      <vt:lpstr>Reproductive history</vt:lpstr>
      <vt:lpstr>Social history</vt:lpstr>
      <vt:lpstr>History of Current Pregnancy</vt:lpstr>
      <vt:lpstr>Gestational Age Assessment</vt:lpstr>
      <vt:lpstr>Ballard Exam: Neuromuscular</vt:lpstr>
      <vt:lpstr>Gestational Age Assessment</vt:lpstr>
      <vt:lpstr>Ballard Exam: Physical Maturity</vt:lpstr>
      <vt:lpstr>Intrapartum Course</vt:lpstr>
      <vt:lpstr>Delivery</vt:lpstr>
      <vt:lpstr>Stabilization</vt:lpstr>
      <vt:lpstr>APGAR Score</vt:lpstr>
      <vt:lpstr>Newborn Exam</vt:lpstr>
      <vt:lpstr>Key Times for Newborn Exams</vt:lpstr>
      <vt:lpstr>Newborn exam</vt:lpstr>
      <vt:lpstr>Newborn exam- Skin</vt:lpstr>
      <vt:lpstr>Erythema Toxicum</vt:lpstr>
      <vt:lpstr>Milia</vt:lpstr>
      <vt:lpstr>Miliaria</vt:lpstr>
      <vt:lpstr>Milaria Rubra (Heat Rash or Prickly Heat)</vt:lpstr>
      <vt:lpstr>Miliaria Crystallina </vt:lpstr>
      <vt:lpstr>Transient Pustular Melanosis of Newborn</vt:lpstr>
      <vt:lpstr>Petechiae and Bruising</vt:lpstr>
      <vt:lpstr>Acne Neonatorum</vt:lpstr>
      <vt:lpstr>Nevus Simplex vs Flammeus</vt:lpstr>
      <vt:lpstr>Stork Bite</vt:lpstr>
      <vt:lpstr>Nevus Simplex</vt:lpstr>
      <vt:lpstr>Nevus Flammeus</vt:lpstr>
      <vt:lpstr>Nevus Flammeus</vt:lpstr>
      <vt:lpstr>Congenital Dermal Melanocytosis  (Slate grey Patch)</vt:lpstr>
      <vt:lpstr>Congenital Dermal Melanocytosis  (Slate grey Patch)</vt:lpstr>
      <vt:lpstr>Newborn exam: HEENT</vt:lpstr>
      <vt:lpstr>Suture Review</vt:lpstr>
      <vt:lpstr>Molding</vt:lpstr>
      <vt:lpstr>Caput Succedaneum</vt:lpstr>
      <vt:lpstr>Cephalohematoma</vt:lpstr>
      <vt:lpstr>Craniosynostosis</vt:lpstr>
      <vt:lpstr>Newborn exam: HEENT</vt:lpstr>
      <vt:lpstr>Newborn exam- HEENT</vt:lpstr>
      <vt:lpstr>Cleft Staging</vt:lpstr>
      <vt:lpstr>Newborn exam- HEENT</vt:lpstr>
      <vt:lpstr>Torticollis</vt:lpstr>
      <vt:lpstr>Newborn exam: Chest</vt:lpstr>
      <vt:lpstr>Newborn exam: Cardiovascular</vt:lpstr>
      <vt:lpstr>Newborn exam: Respiratory</vt:lpstr>
      <vt:lpstr>Newborn exam- Abdomen</vt:lpstr>
      <vt:lpstr>Newborn exam: Male Genitalia</vt:lpstr>
      <vt:lpstr>Hypospadius</vt:lpstr>
      <vt:lpstr>Chordee</vt:lpstr>
      <vt:lpstr>Cryptorchidism</vt:lpstr>
      <vt:lpstr>Hydrocele</vt:lpstr>
      <vt:lpstr>Newborn exam: Female Genitalia</vt:lpstr>
      <vt:lpstr>Maturity of Labia Majora</vt:lpstr>
      <vt:lpstr>Hymenal Tag</vt:lpstr>
      <vt:lpstr>Newborn exam: Orthopedic</vt:lpstr>
      <vt:lpstr>Newborn exam: Orthopedic</vt:lpstr>
      <vt:lpstr>Calcaneovalgus Deformity</vt:lpstr>
      <vt:lpstr>Metatarsus Adductus</vt:lpstr>
      <vt:lpstr>Club Foot: Referral</vt:lpstr>
      <vt:lpstr>Newborn exam: Orthopedic</vt:lpstr>
      <vt:lpstr>Galeazzi Sign</vt:lpstr>
      <vt:lpstr>Newborn exam: Spine</vt:lpstr>
      <vt:lpstr>Newborn exam: Neuro</vt:lpstr>
      <vt:lpstr>Feeding assessment</vt:lpstr>
      <vt:lpstr>Output</vt:lpstr>
      <vt:lpstr>Newborn Immunizations and Screenings</vt:lpstr>
      <vt:lpstr>PowerPoint Presentation</vt:lpstr>
      <vt:lpstr>Washington Newborn State Screen</vt:lpstr>
      <vt:lpstr>Jaundice/Hyperbilirubinemia</vt:lpstr>
      <vt:lpstr>CCHD Screen </vt:lpstr>
      <vt:lpstr>Failed CCHD Screen</vt:lpstr>
      <vt:lpstr>Hearing Screen</vt:lpstr>
      <vt:lpstr>Discharge Criteria</vt:lpstr>
      <vt:lpstr>Discharge Criteria Continued</vt:lpstr>
      <vt:lpstr>Discharge Criteria</vt:lpstr>
      <vt:lpstr>Discharge Criteria Continued</vt:lpstr>
      <vt:lpstr>Office Follow Up Standard Visits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 Newborn Hospital Management,  Discharge and Follow up</dc:title>
  <dc:creator>Jessie Marks</dc:creator>
  <cp:lastModifiedBy>Lauren Shade</cp:lastModifiedBy>
  <cp:revision>40</cp:revision>
  <cp:lastPrinted>2022-03-24T03:28:40Z</cp:lastPrinted>
  <dcterms:created xsi:type="dcterms:W3CDTF">2021-03-23T06:53:17Z</dcterms:created>
  <dcterms:modified xsi:type="dcterms:W3CDTF">2024-08-01T18:09:24Z</dcterms:modified>
</cp:coreProperties>
</file>